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6"/>
  </p:notesMasterIdLst>
  <p:sldIdLst>
    <p:sldId id="367" r:id="rId2"/>
    <p:sldId id="372" r:id="rId3"/>
    <p:sldId id="369" r:id="rId4"/>
    <p:sldId id="371" r:id="rId5"/>
    <p:sldId id="307" r:id="rId6"/>
    <p:sldId id="270" r:id="rId7"/>
    <p:sldId id="259" r:id="rId8"/>
    <p:sldId id="308" r:id="rId9"/>
    <p:sldId id="314" r:id="rId10"/>
    <p:sldId id="350" r:id="rId11"/>
    <p:sldId id="313" r:id="rId12"/>
    <p:sldId id="351" r:id="rId13"/>
    <p:sldId id="317" r:id="rId14"/>
    <p:sldId id="318" r:id="rId15"/>
    <p:sldId id="274" r:id="rId16"/>
    <p:sldId id="343" r:id="rId17"/>
    <p:sldId id="344" r:id="rId18"/>
    <p:sldId id="262" r:id="rId19"/>
    <p:sldId id="342" r:id="rId20"/>
    <p:sldId id="324" r:id="rId21"/>
    <p:sldId id="325" r:id="rId22"/>
    <p:sldId id="341" r:id="rId23"/>
    <p:sldId id="328" r:id="rId24"/>
    <p:sldId id="326" r:id="rId25"/>
    <p:sldId id="329" r:id="rId26"/>
    <p:sldId id="330" r:id="rId27"/>
    <p:sldId id="332" r:id="rId28"/>
    <p:sldId id="333" r:id="rId29"/>
    <p:sldId id="340" r:id="rId30"/>
    <p:sldId id="334" r:id="rId31"/>
    <p:sldId id="288" r:id="rId32"/>
    <p:sldId id="335" r:id="rId33"/>
    <p:sldId id="336" r:id="rId34"/>
    <p:sldId id="286" r:id="rId35"/>
    <p:sldId id="337" r:id="rId36"/>
    <p:sldId id="319" r:id="rId37"/>
    <p:sldId id="360" r:id="rId38"/>
    <p:sldId id="320" r:id="rId39"/>
    <p:sldId id="370" r:id="rId40"/>
    <p:sldId id="311" r:id="rId41"/>
    <p:sldId id="312" r:id="rId42"/>
    <p:sldId id="361" r:id="rId43"/>
    <p:sldId id="266" r:id="rId44"/>
    <p:sldId id="265" r:id="rId4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610" autoAdjust="0"/>
    <p:restoredTop sz="78185" autoAdjust="0"/>
  </p:normalViewPr>
  <p:slideViewPr>
    <p:cSldViewPr>
      <p:cViewPr varScale="1">
        <p:scale>
          <a:sx n="56" d="100"/>
          <a:sy n="56" d="100"/>
        </p:scale>
        <p:origin x="-120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6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7.wmf"/><Relationship Id="rId2" Type="http://schemas.openxmlformats.org/officeDocument/2006/relationships/image" Target="../media/image46.wmf"/><Relationship Id="rId1" Type="http://schemas.openxmlformats.org/officeDocument/2006/relationships/image" Target="../media/image4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ECF7F3-5B6D-4F29-91DB-A04FB46C8361}" type="datetimeFigureOut">
              <a:rPr lang="en-US" smtClean="0"/>
              <a:pPr/>
              <a:t>9/30/2013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C8B207-A44A-48D9-A114-00BFA8D4A3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9195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C8B207-A44A-48D9-A114-00BFA8D4A3CF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17881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b="1" dirty="0" smtClean="0"/>
              <a:t>MEGET FORÆLDET</a:t>
            </a:r>
            <a:r>
              <a:rPr lang="da-DK" dirty="0" smtClean="0"/>
              <a:t>… F.eks. indeholder</a:t>
            </a:r>
            <a:r>
              <a:rPr lang="da-DK" baseline="0" dirty="0" smtClean="0"/>
              <a:t> +13.000.000.000 ordet time i September 2012 </a:t>
            </a:r>
            <a:r>
              <a:rPr lang="da-DK" baseline="0" dirty="0" smtClean="0">
                <a:sym typeface="Wingdings" pitchFamily="2" charset="2"/>
              </a:rPr>
              <a:t></a:t>
            </a:r>
          </a:p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C8B207-A44A-48D9-A114-00BFA8D4A3CF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3519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smtClean="0"/>
              <a:t>I 2012: +1.000.000 maskiner</a:t>
            </a:r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C8B207-A44A-48D9-A114-00BFA8D4A3CF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1116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a-DK" dirty="0" err="1" smtClean="0"/>
              <a:t>Google</a:t>
            </a:r>
            <a:r>
              <a:rPr lang="da-DK" dirty="0" smtClean="0"/>
              <a:t> server hall 2009</a:t>
            </a:r>
          </a:p>
          <a:p>
            <a:endParaRPr lang="da-DK" dirty="0" smtClean="0"/>
          </a:p>
          <a:p>
            <a:r>
              <a:rPr lang="da-DK" dirty="0" smtClean="0"/>
              <a:t>45 containere med over 45.000 servere</a:t>
            </a:r>
          </a:p>
          <a:p>
            <a:endParaRPr lang="da-DK" dirty="0" smtClean="0"/>
          </a:p>
          <a:p>
            <a:r>
              <a:rPr lang="da-DK" dirty="0" smtClean="0"/>
              <a:t>2011</a:t>
            </a:r>
            <a:r>
              <a:rPr lang="da-DK" baseline="0" dirty="0" smtClean="0"/>
              <a:t> </a:t>
            </a:r>
            <a:r>
              <a:rPr lang="da-DK" dirty="0" smtClean="0"/>
              <a:t>strøm regnskab</a:t>
            </a:r>
            <a:r>
              <a:rPr lang="da-DK" baseline="0" dirty="0" smtClean="0"/>
              <a:t> fra Google tyder på at de har 1.000.000 servere.</a:t>
            </a:r>
            <a:endParaRPr lang="da-DK" dirty="0" smtClean="0"/>
          </a:p>
          <a:p>
            <a:endParaRPr lang="da-DK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C8B207-A44A-48D9-A114-00BFA8D4A3CF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http://news.cnet.com/8301-1001_3-10209580-92.html?part=rss&amp;subj=news&amp;tag=2547-1_3-0-20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C8B207-A44A-48D9-A114-00BFA8D4A3CF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http://www.datacenterknowledge.com/archives/2007/01/19/google-picks-nc-for-600m-data-center/</a:t>
            </a:r>
          </a:p>
          <a:p>
            <a:r>
              <a:rPr lang="da-DK" dirty="0" smtClean="0"/>
              <a:t>http://royal.pingdom.com/2008/04/11/map-of-all-google-data-center-locations/</a:t>
            </a:r>
          </a:p>
          <a:p>
            <a:endParaRPr lang="da-DK" dirty="0" smtClean="0"/>
          </a:p>
          <a:p>
            <a:r>
              <a:rPr lang="da-DK" dirty="0" smtClean="0"/>
              <a:t>FED = større data centre ($600 M </a:t>
            </a:r>
            <a:r>
              <a:rPr lang="da-DK" dirty="0" err="1" smtClean="0"/>
              <a:t>inversteringer</a:t>
            </a:r>
            <a:r>
              <a:rPr lang="da-DK" dirty="0" smtClean="0"/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C8B207-A44A-48D9-A114-00BFA8D4A3CF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C8B207-A44A-48D9-A114-00BFA8D4A3CF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smtClean="0"/>
              <a:t>Data (2004)</a:t>
            </a:r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C8B207-A44A-48D9-A114-00BFA8D4A3CF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28586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C8B207-A44A-48D9-A114-00BFA8D4A3CF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a-DK" dirty="0" err="1" smtClean="0"/>
              <a:t>unf</a:t>
            </a:r>
            <a:r>
              <a:rPr lang="da-DK" dirty="0" smtClean="0"/>
              <a:t> 6.480.000</a:t>
            </a:r>
          </a:p>
          <a:p>
            <a:r>
              <a:rPr lang="da-DK" dirty="0" err="1" smtClean="0"/>
              <a:t>københavn</a:t>
            </a:r>
            <a:r>
              <a:rPr lang="da-DK" baseline="0" dirty="0" smtClean="0"/>
              <a:t> 27.100.000</a:t>
            </a:r>
          </a:p>
          <a:p>
            <a:r>
              <a:rPr lang="da-DK" baseline="0" dirty="0" err="1" smtClean="0"/>
              <a:t>unf</a:t>
            </a:r>
            <a:r>
              <a:rPr lang="da-DK" baseline="0" dirty="0" smtClean="0"/>
              <a:t> AND </a:t>
            </a:r>
            <a:r>
              <a:rPr lang="da-DK" baseline="0" dirty="0" err="1" smtClean="0"/>
              <a:t>københavn</a:t>
            </a:r>
            <a:r>
              <a:rPr lang="da-DK" baseline="0" dirty="0" smtClean="0"/>
              <a:t> 31.800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C8B207-A44A-48D9-A114-00BFA8D4A3CF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a-DK" b="1" dirty="0" smtClean="0"/>
              <a:t>Hvad</a:t>
            </a:r>
            <a:r>
              <a:rPr lang="da-DK" b="1" baseline="0" dirty="0" smtClean="0"/>
              <a:t> er den vigtigste knude?</a:t>
            </a:r>
            <a:endParaRPr lang="da-DK" b="1" dirty="0" smtClean="0"/>
          </a:p>
          <a:p>
            <a:endParaRPr lang="da-DK" b="1" dirty="0" smtClean="0"/>
          </a:p>
          <a:p>
            <a:r>
              <a:rPr lang="da-DK" b="1" dirty="0" smtClean="0"/>
              <a:t>Sandsynligheden for at stå i 2 efter 1 skridt ? (31/36)</a:t>
            </a:r>
          </a:p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C8B207-A44A-48D9-A114-00BFA8D4A3CF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smtClean="0"/>
              <a:t>Dette uges emne tager udspring i to artikler, der giver et lille indblik</a:t>
            </a:r>
            <a:r>
              <a:rPr lang="da-DK" baseline="0" dirty="0" smtClean="0"/>
              <a:t> i </a:t>
            </a:r>
            <a:r>
              <a:rPr lang="da-DK" baseline="0" dirty="0" err="1" smtClean="0"/>
              <a:t>Google’s</a:t>
            </a:r>
            <a:r>
              <a:rPr lang="da-DK" baseline="0" dirty="0" smtClean="0"/>
              <a:t> verden </a:t>
            </a:r>
          </a:p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C8B207-A44A-48D9-A114-00BFA8D4A3CF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0722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a-DK" b="0" dirty="0" err="1" smtClean="0"/>
              <a:t>Egenvektorer</a:t>
            </a:r>
            <a:r>
              <a:rPr lang="da-DK" b="0" baseline="0" dirty="0" smtClean="0"/>
              <a:t> og egenværdier er en del af </a:t>
            </a:r>
            <a:r>
              <a:rPr lang="da-DK" b="0" baseline="0" dirty="0" err="1" smtClean="0"/>
              <a:t>calculus</a:t>
            </a:r>
            <a:endParaRPr lang="da-DK" b="0" baseline="0" dirty="0" smtClean="0"/>
          </a:p>
          <a:p>
            <a:endParaRPr lang="da-DK" b="0" baseline="0" dirty="0" smtClean="0"/>
          </a:p>
          <a:p>
            <a:r>
              <a:rPr lang="da-DK" b="0" baseline="0" dirty="0" smtClean="0"/>
              <a:t>For </a:t>
            </a:r>
            <a:r>
              <a:rPr lang="da-DK" b="0" baseline="0" dirty="0" err="1" smtClean="0"/>
              <a:t>PageRank</a:t>
            </a:r>
            <a:r>
              <a:rPr lang="da-DK" b="0" baseline="0" dirty="0" smtClean="0"/>
              <a:t> er matricerne for store at arbejde med… så der </a:t>
            </a:r>
            <a:r>
              <a:rPr lang="da-DK" b="0" baseline="0" dirty="0" err="1" smtClean="0"/>
              <a:t>itererer</a:t>
            </a:r>
            <a:r>
              <a:rPr lang="da-DK" b="0" baseline="0" dirty="0" smtClean="0"/>
              <a:t> vi til det numerisk konvergerer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C8B207-A44A-48D9-A114-00BFA8D4A3CF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C8B207-A44A-48D9-A114-00BFA8D4A3CF}" type="slidenum">
              <a:rPr lang="en-US" smtClean="0"/>
              <a:pPr/>
              <a:t>43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 September 2009 </a:t>
            </a:r>
            <a:r>
              <a:rPr lang="en-US" dirty="0" err="1" smtClean="0"/>
              <a:t>var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googles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andel</a:t>
            </a:r>
            <a:r>
              <a:rPr lang="en-US" baseline="0" dirty="0" smtClean="0"/>
              <a:t> 83%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C8B207-A44A-48D9-A114-00BFA8D4A3CF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a-DK" dirty="0" smtClean="0"/>
              <a:t>I September 2009 var</a:t>
            </a:r>
            <a:r>
              <a:rPr lang="da-DK" baseline="0" dirty="0" smtClean="0"/>
              <a:t> </a:t>
            </a:r>
            <a:r>
              <a:rPr lang="da-DK" baseline="0" dirty="0" err="1" smtClean="0"/>
              <a:t>googles</a:t>
            </a:r>
            <a:r>
              <a:rPr lang="da-DK" baseline="0" dirty="0" smtClean="0"/>
              <a:t> andel 83%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C8B207-A44A-48D9-A114-00BFA8D4A3CF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http://money.cnn.com/2011/01/25/technology/google_hiring/index.htm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C8B207-A44A-48D9-A114-00BFA8D4A3CF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a-DK" dirty="0" smtClean="0"/>
              <a:t>Mange websøgemaskiner, hvorfor </a:t>
            </a:r>
            <a:r>
              <a:rPr lang="da-DK" dirty="0" err="1" smtClean="0"/>
              <a:t>Google</a:t>
            </a:r>
            <a:r>
              <a:rPr lang="da-DK" dirty="0" smtClean="0"/>
              <a:t> så populær?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C8B207-A44A-48D9-A114-00BFA8D4A3CF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smtClean="0"/>
              <a:t>Mosaic-&gt;Netscape</a:t>
            </a:r>
            <a:r>
              <a:rPr lang="da-DK" baseline="0" dirty="0" smtClean="0"/>
              <a:t> Navigator-&gt;Mozilla Navigator-&gt;</a:t>
            </a:r>
            <a:r>
              <a:rPr lang="da-DK" baseline="0" dirty="0" err="1" smtClean="0"/>
              <a:t>Firefox</a:t>
            </a:r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C8B207-A44A-48D9-A114-00BFA8D4A3CF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6272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a-DK" dirty="0" err="1" smtClean="0"/>
              <a:t>Locality</a:t>
            </a:r>
            <a:r>
              <a:rPr lang="da-DK" dirty="0" smtClean="0"/>
              <a:t> – </a:t>
            </a:r>
            <a:r>
              <a:rPr lang="da-DK" dirty="0" err="1" smtClean="0"/>
              <a:t>deciding</a:t>
            </a:r>
            <a:r>
              <a:rPr lang="da-DK" dirty="0" smtClean="0"/>
              <a:t> </a:t>
            </a:r>
            <a:r>
              <a:rPr lang="da-DK" dirty="0" err="1" smtClean="0"/>
              <a:t>order</a:t>
            </a:r>
            <a:endParaRPr lang="da-DK" dirty="0" smtClean="0"/>
          </a:p>
          <a:p>
            <a:r>
              <a:rPr lang="da-DK" dirty="0" smtClean="0"/>
              <a:t>Udfoldning</a:t>
            </a:r>
            <a:r>
              <a:rPr lang="da-DK" baseline="0" dirty="0" smtClean="0"/>
              <a:t> af underkataloger</a:t>
            </a:r>
          </a:p>
          <a:p>
            <a:endParaRPr lang="da-DK" baseline="0" dirty="0" smtClean="0"/>
          </a:p>
          <a:p>
            <a:r>
              <a:rPr lang="da-DK" b="1" baseline="0" dirty="0" smtClean="0"/>
              <a:t>2011 resultat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C8B207-A44A-48D9-A114-00BFA8D4A3CF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C8B207-A44A-48D9-A114-00BFA8D4A3CF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975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BFFA2-62EA-49E6-A1F4-BAE79809E4A0}" type="datetimeFigureOut">
              <a:rPr lang="en-US" smtClean="0"/>
              <a:pPr/>
              <a:t>9/30/2013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49C57-3108-44BE-8270-E99AF8DF0B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BFFA2-62EA-49E6-A1F4-BAE79809E4A0}" type="datetimeFigureOut">
              <a:rPr lang="en-US" smtClean="0"/>
              <a:pPr/>
              <a:t>9/30/2013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49C57-3108-44BE-8270-E99AF8DF0B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BFFA2-62EA-49E6-A1F4-BAE79809E4A0}" type="datetimeFigureOut">
              <a:rPr lang="en-US" smtClean="0"/>
              <a:pPr/>
              <a:t>9/30/2013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49C57-3108-44BE-8270-E99AF8DF0B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C00000"/>
              </a:buCl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BFFA2-62EA-49E6-A1F4-BAE79809E4A0}" type="datetimeFigureOut">
              <a:rPr lang="en-US" smtClean="0"/>
              <a:pPr/>
              <a:t>9/30/2013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49C57-3108-44BE-8270-E99AF8DF0B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BFFA2-62EA-49E6-A1F4-BAE79809E4A0}" type="datetimeFigureOut">
              <a:rPr lang="en-US" smtClean="0"/>
              <a:pPr/>
              <a:t>9/30/2013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49C57-3108-44BE-8270-E99AF8DF0B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BFFA2-62EA-49E6-A1F4-BAE79809E4A0}" type="datetimeFigureOut">
              <a:rPr lang="en-US" smtClean="0"/>
              <a:pPr/>
              <a:t>9/30/2013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49C57-3108-44BE-8270-E99AF8DF0B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BFFA2-62EA-49E6-A1F4-BAE79809E4A0}" type="datetimeFigureOut">
              <a:rPr lang="en-US" smtClean="0"/>
              <a:pPr/>
              <a:t>9/30/2013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49C57-3108-44BE-8270-E99AF8DF0B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BFFA2-62EA-49E6-A1F4-BAE79809E4A0}" type="datetimeFigureOut">
              <a:rPr lang="en-US" smtClean="0"/>
              <a:pPr/>
              <a:t>9/30/2013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49C57-3108-44BE-8270-E99AF8DF0B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BFFA2-62EA-49E6-A1F4-BAE79809E4A0}" type="datetimeFigureOut">
              <a:rPr lang="en-US" smtClean="0"/>
              <a:pPr/>
              <a:t>9/30/2013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49C57-3108-44BE-8270-E99AF8DF0B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BFFA2-62EA-49E6-A1F4-BAE79809E4A0}" type="datetimeFigureOut">
              <a:rPr lang="en-US" smtClean="0"/>
              <a:pPr/>
              <a:t>9/30/2013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49C57-3108-44BE-8270-E99AF8DF0B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BFFA2-62EA-49E6-A1F4-BAE79809E4A0}" type="datetimeFigureOut">
              <a:rPr lang="en-US" smtClean="0"/>
              <a:pPr/>
              <a:t>9/30/2013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49C57-3108-44BE-8270-E99AF8DF0B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5BFFA2-62EA-49E6-A1F4-BAE79809E4A0}" type="datetimeFigureOut">
              <a:rPr lang="en-US" smtClean="0"/>
              <a:pPr/>
              <a:t>9/30/2013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F49C57-3108-44BE-8270-E99AF8DF0BE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6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45.wmf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gif"/><Relationship Id="rId13" Type="http://schemas.openxmlformats.org/officeDocument/2006/relationships/image" Target="../media/image22.png"/><Relationship Id="rId3" Type="http://schemas.openxmlformats.org/officeDocument/2006/relationships/image" Target="../media/image12.gif"/><Relationship Id="rId7" Type="http://schemas.openxmlformats.org/officeDocument/2006/relationships/image" Target="../media/image16.gif"/><Relationship Id="rId12" Type="http://schemas.openxmlformats.org/officeDocument/2006/relationships/image" Target="../media/image21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gif"/><Relationship Id="rId11" Type="http://schemas.openxmlformats.org/officeDocument/2006/relationships/image" Target="../media/image20.gif"/><Relationship Id="rId5" Type="http://schemas.openxmlformats.org/officeDocument/2006/relationships/image" Target="../media/image14.gif"/><Relationship Id="rId15" Type="http://schemas.openxmlformats.org/officeDocument/2006/relationships/image" Target="../media/image24.png"/><Relationship Id="rId10" Type="http://schemas.openxmlformats.org/officeDocument/2006/relationships/image" Target="../media/image19.gif"/><Relationship Id="rId4" Type="http://schemas.openxmlformats.org/officeDocument/2006/relationships/image" Target="../media/image13.gif"/><Relationship Id="rId9" Type="http://schemas.openxmlformats.org/officeDocument/2006/relationships/image" Target="../media/image18.gif"/><Relationship Id="rId1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348880"/>
            <a:ext cx="7772400" cy="1470025"/>
          </a:xfrm>
        </p:spPr>
        <p:txBody>
          <a:bodyPr>
            <a:normAutofit/>
          </a:bodyPr>
          <a:lstStyle/>
          <a:p>
            <a:r>
              <a:rPr lang="en-US" b="1" dirty="0" err="1" smtClean="0"/>
              <a:t>Perspektiverende</a:t>
            </a:r>
            <a:r>
              <a:rPr lang="en-US" b="1" dirty="0" smtClean="0"/>
              <a:t> </a:t>
            </a:r>
            <a:r>
              <a:rPr lang="en-US" b="1" dirty="0" err="1" smtClean="0"/>
              <a:t>Datalogi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i="1" dirty="0" smtClean="0"/>
              <a:t> </a:t>
            </a:r>
            <a:r>
              <a:rPr lang="en-US" i="1" dirty="0" err="1" smtClean="0"/>
              <a:t>Internetalgoritmer</a:t>
            </a:r>
            <a:endParaRPr lang="en-US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5656" y="5805264"/>
            <a:ext cx="6400800" cy="864096"/>
          </a:xfrm>
        </p:spPr>
        <p:txBody>
          <a:bodyPr>
            <a:normAutofit/>
          </a:bodyPr>
          <a:lstStyle/>
          <a:p>
            <a:r>
              <a:rPr lang="da-DK" dirty="0" smtClean="0"/>
              <a:t>Gerth </a:t>
            </a:r>
            <a:r>
              <a:rPr lang="da-DK" dirty="0" err="1" smtClean="0"/>
              <a:t>Stølting</a:t>
            </a:r>
            <a:r>
              <a:rPr lang="da-DK" dirty="0" smtClean="0"/>
              <a:t> Brodal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141256"/>
            <a:ext cx="9144000" cy="4692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err="1" smtClean="0"/>
              <a:t>Moderne</a:t>
            </a:r>
            <a:r>
              <a:rPr lang="en-US" b="1" dirty="0" smtClean="0"/>
              <a:t> </a:t>
            </a:r>
            <a:r>
              <a:rPr lang="en-US" b="1" dirty="0" err="1" smtClean="0"/>
              <a:t>Søgemaskiner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23728" y="1999381"/>
            <a:ext cx="5040560" cy="4525963"/>
          </a:xfrm>
        </p:spPr>
        <p:txBody>
          <a:bodyPr/>
          <a:lstStyle/>
          <a:p>
            <a:pPr>
              <a:buNone/>
            </a:pPr>
            <a:r>
              <a:rPr lang="en-US" dirty="0" err="1" smtClean="0"/>
              <a:t>Imponerende</a:t>
            </a:r>
            <a:r>
              <a:rPr lang="en-US" dirty="0" smtClean="0"/>
              <a:t> performance</a:t>
            </a:r>
          </a:p>
          <a:p>
            <a:pPr marL="625475" indent="-269875"/>
            <a:r>
              <a:rPr lang="da-DK" dirty="0" smtClean="0"/>
              <a:t>Søger i 10</a:t>
            </a:r>
            <a:r>
              <a:rPr lang="da-DK" baseline="30000" dirty="0" smtClean="0"/>
              <a:t>10</a:t>
            </a:r>
            <a:r>
              <a:rPr lang="da-DK" dirty="0" smtClean="0"/>
              <a:t> sider</a:t>
            </a:r>
          </a:p>
          <a:p>
            <a:pPr marL="625475" indent="-269875"/>
            <a:r>
              <a:rPr lang="en-US" dirty="0" err="1" smtClean="0"/>
              <a:t>Svartider</a:t>
            </a:r>
            <a:r>
              <a:rPr lang="en-US" dirty="0" smtClean="0"/>
              <a:t> 0,1 </a:t>
            </a:r>
            <a:r>
              <a:rPr lang="en-US" dirty="0" err="1" smtClean="0"/>
              <a:t>sekund</a:t>
            </a:r>
            <a:endParaRPr lang="en-US" dirty="0" smtClean="0"/>
          </a:p>
          <a:p>
            <a:pPr marL="625475" indent="-269875"/>
            <a:r>
              <a:rPr lang="en-US" dirty="0" smtClean="0"/>
              <a:t>1000 </a:t>
            </a:r>
            <a:r>
              <a:rPr lang="en-US" dirty="0" err="1" smtClean="0"/>
              <a:t>brugere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sekundet</a:t>
            </a:r>
            <a:endParaRPr lang="en-US" dirty="0" smtClean="0"/>
          </a:p>
          <a:p>
            <a:pPr marL="625475" indent="-269875"/>
            <a:r>
              <a:rPr lang="en-US" dirty="0" smtClean="0"/>
              <a:t>Finder </a:t>
            </a:r>
            <a:r>
              <a:rPr lang="en-US" dirty="0" err="1" smtClean="0">
                <a:solidFill>
                  <a:srgbClr val="C00000"/>
                </a:solidFill>
              </a:rPr>
              <a:t>relevante</a:t>
            </a:r>
            <a:r>
              <a:rPr lang="en-US" dirty="0" smtClean="0"/>
              <a:t> </a:t>
            </a:r>
            <a:r>
              <a:rPr lang="en-US" dirty="0" err="1" smtClean="0"/>
              <a:t>sider</a:t>
            </a:r>
            <a:endParaRPr lang="en-US" dirty="0"/>
          </a:p>
        </p:txBody>
      </p:sp>
      <p:pic>
        <p:nvPicPr>
          <p:cNvPr id="1026" name="Picture 2" descr="C:\Users\gerth\Desktop\feeling-lucky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5445224"/>
            <a:ext cx="2448272" cy="3970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 dirty="0" smtClean="0"/>
              <a:t>Krav til Søgemaskiner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75656" y="1628800"/>
            <a:ext cx="6851104" cy="3600400"/>
          </a:xfrm>
        </p:spPr>
        <p:txBody>
          <a:bodyPr>
            <a:normAutofit/>
          </a:bodyPr>
          <a:lstStyle/>
          <a:p>
            <a:r>
              <a:rPr lang="da-DK" dirty="0" smtClean="0"/>
              <a:t>Dynamiske websider:</a:t>
            </a:r>
          </a:p>
          <a:p>
            <a:pPr>
              <a:buNone/>
            </a:pPr>
            <a:r>
              <a:rPr lang="da-DK" dirty="0" smtClean="0"/>
              <a:t>	Nyheder, </a:t>
            </a:r>
            <a:r>
              <a:rPr lang="da-DK" dirty="0" err="1" smtClean="0"/>
              <a:t>Twitter</a:t>
            </a:r>
            <a:r>
              <a:rPr lang="da-DK" dirty="0" smtClean="0"/>
              <a:t>, </a:t>
            </a:r>
            <a:r>
              <a:rPr lang="da-DK" dirty="0" err="1" smtClean="0"/>
              <a:t>Facebook</a:t>
            </a:r>
            <a:r>
              <a:rPr lang="da-DK" dirty="0" smtClean="0"/>
              <a:t>, ...</a:t>
            </a:r>
          </a:p>
          <a:p>
            <a:r>
              <a:rPr lang="da-DK" b="1" dirty="0" smtClean="0">
                <a:solidFill>
                  <a:srgbClr val="C00000"/>
                </a:solidFill>
              </a:rPr>
              <a:t>Personlig </a:t>
            </a:r>
            <a:r>
              <a:rPr lang="da-DK" b="1" dirty="0" err="1" smtClean="0">
                <a:solidFill>
                  <a:srgbClr val="C00000"/>
                </a:solidFill>
              </a:rPr>
              <a:t>ranking</a:t>
            </a:r>
            <a:r>
              <a:rPr lang="da-DK" b="1" dirty="0">
                <a:solidFill>
                  <a:srgbClr val="C00000"/>
                </a:solidFill>
              </a:rPr>
              <a:t/>
            </a:r>
            <a:br>
              <a:rPr lang="da-DK" b="1" dirty="0">
                <a:solidFill>
                  <a:srgbClr val="C00000"/>
                </a:solidFill>
              </a:rPr>
            </a:br>
            <a:r>
              <a:rPr lang="da-DK" dirty="0" smtClean="0"/>
              <a:t>Baseret på </a:t>
            </a:r>
            <a:r>
              <a:rPr lang="da-DK" dirty="0" err="1" smtClean="0"/>
              <a:t>hidtige</a:t>
            </a:r>
            <a:r>
              <a:rPr lang="da-DK" dirty="0" smtClean="0"/>
              <a:t> besøgte websider, </a:t>
            </a:r>
            <a:r>
              <a:rPr lang="da-DK" dirty="0" err="1" smtClean="0"/>
              <a:t>gmail</a:t>
            </a:r>
            <a:r>
              <a:rPr lang="da-DK" dirty="0" smtClean="0"/>
              <a:t>, social netværk, geografisk placering, ...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1920" y="5585878"/>
            <a:ext cx="1913835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5442731"/>
            <a:ext cx="1008112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4" name="Picture 2" descr="https://lh5.googleusercontent.com/-2r7nkB71SpM/AAAAAAAAAAI/AAAAAAAAGbM/L4F1jTIlWFY/s250-c-k/phot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5512246"/>
            <a:ext cx="869082" cy="869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8064" y="620688"/>
            <a:ext cx="2592288" cy="1143000"/>
          </a:xfrm>
        </p:spPr>
        <p:txBody>
          <a:bodyPr>
            <a:normAutofit/>
          </a:bodyPr>
          <a:lstStyle/>
          <a:p>
            <a:r>
              <a:rPr lang="en-US" b="1" dirty="0" smtClean="0"/>
              <a:t>(2004)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2359421"/>
            <a:ext cx="8640960" cy="4525963"/>
          </a:xfrm>
        </p:spPr>
        <p:txBody>
          <a:bodyPr>
            <a:normAutofit fontScale="85000" lnSpcReduction="10000"/>
          </a:bodyPr>
          <a:lstStyle/>
          <a:p>
            <a:pPr>
              <a:spcAft>
                <a:spcPts val="600"/>
              </a:spcAft>
            </a:pPr>
            <a:r>
              <a:rPr lang="da-DK" dirty="0" smtClean="0"/>
              <a:t>+8.000.000.000 web sider (+20 TB)</a:t>
            </a:r>
          </a:p>
          <a:p>
            <a:pPr>
              <a:spcAft>
                <a:spcPts val="600"/>
              </a:spcAft>
            </a:pPr>
            <a:r>
              <a:rPr lang="en-US" dirty="0" err="1" smtClean="0"/>
              <a:t>PageRank</a:t>
            </a:r>
            <a:r>
              <a:rPr lang="en-US" dirty="0" smtClean="0"/>
              <a:t>: +3.000.000.000 </a:t>
            </a:r>
            <a:r>
              <a:rPr lang="en-US" dirty="0" err="1" smtClean="0"/>
              <a:t>sider</a:t>
            </a:r>
            <a:r>
              <a:rPr lang="en-US" dirty="0" smtClean="0"/>
              <a:t> </a:t>
            </a:r>
            <a:r>
              <a:rPr lang="en-US" dirty="0" err="1" smtClean="0"/>
              <a:t>og</a:t>
            </a:r>
            <a:r>
              <a:rPr lang="en-US" dirty="0" smtClean="0"/>
              <a:t> +20.000.000.000 links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+2 Terabyte index, </a:t>
            </a:r>
            <a:r>
              <a:rPr lang="en-US" dirty="0" err="1" smtClean="0"/>
              <a:t>opdateres</a:t>
            </a:r>
            <a:r>
              <a:rPr lang="en-US" dirty="0" smtClean="0"/>
              <a:t> en gang </a:t>
            </a:r>
            <a:r>
              <a:rPr lang="en-US" dirty="0" err="1" smtClean="0"/>
              <a:t>om</a:t>
            </a:r>
            <a:r>
              <a:rPr lang="en-US" dirty="0" smtClean="0"/>
              <a:t> </a:t>
            </a:r>
            <a:r>
              <a:rPr lang="en-US" dirty="0" err="1" smtClean="0"/>
              <a:t>måneden</a:t>
            </a:r>
            <a:endParaRPr lang="en-US" dirty="0" smtClean="0"/>
          </a:p>
          <a:p>
            <a:pPr>
              <a:spcAft>
                <a:spcPts val="600"/>
              </a:spcAft>
            </a:pPr>
            <a:r>
              <a:rPr lang="en-US" dirty="0" smtClean="0"/>
              <a:t>+2.000.000 termer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indeks</a:t>
            </a:r>
            <a:endParaRPr lang="en-US" dirty="0" smtClean="0"/>
          </a:p>
          <a:p>
            <a:pPr>
              <a:spcAft>
                <a:spcPts val="600"/>
              </a:spcAft>
            </a:pPr>
            <a:r>
              <a:rPr lang="en-US" dirty="0" smtClean="0"/>
              <a:t>+150.000.000 </a:t>
            </a:r>
            <a:r>
              <a:rPr lang="en-US" dirty="0" err="1" smtClean="0"/>
              <a:t>søgninger</a:t>
            </a:r>
            <a:r>
              <a:rPr lang="en-US" dirty="0" smtClean="0"/>
              <a:t> </a:t>
            </a:r>
            <a:r>
              <a:rPr lang="en-US" dirty="0" err="1" smtClean="0"/>
              <a:t>om</a:t>
            </a:r>
            <a:r>
              <a:rPr lang="en-US" dirty="0" smtClean="0"/>
              <a:t> </a:t>
            </a:r>
            <a:r>
              <a:rPr lang="en-US" dirty="0" err="1" smtClean="0"/>
              <a:t>dagen</a:t>
            </a:r>
            <a:r>
              <a:rPr lang="en-US" dirty="0" smtClean="0"/>
              <a:t> (2000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sekundet</a:t>
            </a:r>
            <a:r>
              <a:rPr lang="en-US" dirty="0" smtClean="0"/>
              <a:t>)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+200 </a:t>
            </a:r>
            <a:r>
              <a:rPr lang="en-US" dirty="0" err="1" smtClean="0"/>
              <a:t>filtyper</a:t>
            </a:r>
            <a:r>
              <a:rPr lang="en-US" dirty="0" smtClean="0"/>
              <a:t>: HTML, Microsoft Office, PDF, PostScript, WordPerfect, Lotus ...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+28 </a:t>
            </a:r>
            <a:r>
              <a:rPr lang="en-US" dirty="0" err="1" smtClean="0"/>
              <a:t>sprog</a:t>
            </a:r>
            <a:endParaRPr lang="en-US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97360" y="476672"/>
            <a:ext cx="3629203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4888" y="2132856"/>
            <a:ext cx="8229600" cy="4525963"/>
          </a:xfrm>
        </p:spPr>
        <p:txBody>
          <a:bodyPr/>
          <a:lstStyle/>
          <a:p>
            <a:r>
              <a:rPr lang="da-DK" dirty="0" err="1" smtClean="0"/>
              <a:t>Cluster</a:t>
            </a:r>
            <a:r>
              <a:rPr lang="da-DK" dirty="0" smtClean="0"/>
              <a:t> af +10.000 Intel servere med Linux</a:t>
            </a:r>
          </a:p>
          <a:p>
            <a:pPr lvl="1"/>
            <a:r>
              <a:rPr lang="en-US" dirty="0" smtClean="0"/>
              <a:t>Single-processor</a:t>
            </a:r>
          </a:p>
          <a:p>
            <a:pPr lvl="1"/>
            <a:r>
              <a:rPr lang="en-US" dirty="0" smtClean="0"/>
              <a:t>256MB–1GB RAM</a:t>
            </a:r>
          </a:p>
          <a:p>
            <a:pPr lvl="1"/>
            <a:r>
              <a:rPr lang="en-US" dirty="0" smtClean="0"/>
              <a:t>2 IDE </a:t>
            </a:r>
            <a:r>
              <a:rPr lang="en-US" dirty="0" err="1" smtClean="0"/>
              <a:t>diske</a:t>
            </a:r>
            <a:r>
              <a:rPr lang="en-US" dirty="0" smtClean="0"/>
              <a:t> med 20-40Gb</a:t>
            </a:r>
          </a:p>
          <a:p>
            <a:r>
              <a:rPr lang="en-US" dirty="0" err="1" smtClean="0"/>
              <a:t>Fejl</a:t>
            </a:r>
            <a:r>
              <a:rPr lang="en-US" dirty="0" smtClean="0"/>
              <a:t>-tolerance: </a:t>
            </a:r>
            <a:r>
              <a:rPr lang="en-US" dirty="0" err="1" smtClean="0"/>
              <a:t>Redundans</a:t>
            </a:r>
            <a:endParaRPr lang="en-US" dirty="0" smtClean="0"/>
          </a:p>
          <a:p>
            <a:r>
              <a:rPr lang="en-US" dirty="0" err="1" smtClean="0"/>
              <a:t>Hastighed</a:t>
            </a:r>
            <a:r>
              <a:rPr lang="en-US" dirty="0" smtClean="0"/>
              <a:t>: Load-balancing</a:t>
            </a:r>
          </a:p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5982197" y="3710993"/>
            <a:ext cx="3408058" cy="2556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7553089" y="951967"/>
            <a:ext cx="1428750" cy="1198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5148064" y="620688"/>
            <a:ext cx="259228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(2004)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97360" y="476672"/>
            <a:ext cx="3629203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94320"/>
            <a:ext cx="9144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48680"/>
            <a:ext cx="9144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48680"/>
            <a:ext cx="9144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80728"/>
            <a:ext cx="9144000" cy="5043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0" y="980728"/>
            <a:ext cx="5328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err="1" smtClean="0"/>
              <a:t>Google</a:t>
            </a:r>
            <a:r>
              <a:rPr lang="da-DK" dirty="0" smtClean="0"/>
              <a:t> server, april 2009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Datacentre</a:t>
            </a:r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139952" y="1700808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4478" y="400375"/>
            <a:ext cx="2339752" cy="974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16" t="26911" r="4042" b="41021"/>
          <a:stretch/>
        </p:blipFill>
        <p:spPr bwMode="auto">
          <a:xfrm>
            <a:off x="467544" y="1916832"/>
            <a:ext cx="8064896" cy="3151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2479875" y="6381328"/>
            <a:ext cx="66064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da-DK" dirty="0" smtClean="0"/>
              <a:t>www.google.com/about/datacenters/inside/locations/index.html</a:t>
            </a:r>
            <a:endParaRPr lang="da-D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88" t="27167" r="23542" b="11207"/>
          <a:stretch/>
        </p:blipFill>
        <p:spPr bwMode="auto">
          <a:xfrm>
            <a:off x="198860" y="1996440"/>
            <a:ext cx="8765628" cy="4508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467544" y="33265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C000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dirty="0" err="1" smtClean="0"/>
              <a:t>dPersp</a:t>
            </a:r>
            <a:r>
              <a:rPr lang="en-US" sz="5400" b="1" dirty="0" smtClean="0"/>
              <a:t> - </a:t>
            </a:r>
            <a:r>
              <a:rPr lang="en-US" sz="5400" b="1" dirty="0" err="1" smtClean="0"/>
              <a:t>Internetalgoritmer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798942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En </a:t>
            </a:r>
            <a:r>
              <a:rPr lang="en-US" b="1" dirty="0" err="1" smtClean="0"/>
              <a:t>søgemaskines</a:t>
            </a:r>
            <a:r>
              <a:rPr lang="en-US" b="1" dirty="0" smtClean="0"/>
              <a:t> dele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608" y="1600200"/>
            <a:ext cx="7571184" cy="4525963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en-US" b="1" dirty="0" err="1" smtClean="0"/>
              <a:t>Indsamling</a:t>
            </a:r>
            <a:r>
              <a:rPr lang="en-US" b="1" dirty="0" smtClean="0"/>
              <a:t> </a:t>
            </a:r>
            <a:r>
              <a:rPr lang="en-US" b="1" dirty="0" err="1" smtClean="0"/>
              <a:t>af</a:t>
            </a:r>
            <a:r>
              <a:rPr lang="en-US" b="1" dirty="0" smtClean="0"/>
              <a:t> data</a:t>
            </a:r>
          </a:p>
          <a:p>
            <a:pPr marL="715963" indent="-354013"/>
            <a:r>
              <a:rPr lang="en-US" dirty="0" err="1" smtClean="0">
                <a:solidFill>
                  <a:srgbClr val="C00000"/>
                </a:solidFill>
              </a:rPr>
              <a:t>Webcrawling</a:t>
            </a:r>
            <a:r>
              <a:rPr lang="en-US" dirty="0" smtClean="0"/>
              <a:t> (</a:t>
            </a:r>
            <a:r>
              <a:rPr lang="en-US" dirty="0" err="1" smtClean="0"/>
              <a:t>gennemløb</a:t>
            </a:r>
            <a:r>
              <a:rPr lang="en-US" dirty="0" smtClean="0"/>
              <a:t> </a:t>
            </a:r>
            <a:r>
              <a:rPr lang="en-US" dirty="0" err="1" smtClean="0"/>
              <a:t>af</a:t>
            </a:r>
            <a:r>
              <a:rPr lang="en-US" dirty="0" smtClean="0"/>
              <a:t> internet)</a:t>
            </a:r>
          </a:p>
          <a:p>
            <a:pPr>
              <a:buNone/>
            </a:pPr>
            <a:r>
              <a:rPr lang="en-US" b="1" dirty="0" err="1" smtClean="0"/>
              <a:t>Indeksering</a:t>
            </a:r>
            <a:r>
              <a:rPr lang="en-US" b="1" dirty="0" smtClean="0"/>
              <a:t> data</a:t>
            </a:r>
          </a:p>
          <a:p>
            <a:pPr marL="715963" indent="-354013"/>
            <a:r>
              <a:rPr lang="en-US" dirty="0" err="1" smtClean="0">
                <a:solidFill>
                  <a:srgbClr val="C00000"/>
                </a:solidFill>
              </a:rPr>
              <a:t>Parsning</a:t>
            </a:r>
            <a:r>
              <a:rPr lang="en-US" dirty="0" smtClean="0"/>
              <a:t> </a:t>
            </a:r>
            <a:r>
              <a:rPr lang="en-US" dirty="0" err="1" smtClean="0"/>
              <a:t>af</a:t>
            </a:r>
            <a:r>
              <a:rPr lang="en-US" dirty="0" smtClean="0"/>
              <a:t> </a:t>
            </a:r>
            <a:r>
              <a:rPr lang="en-US" dirty="0" err="1" smtClean="0"/>
              <a:t>dokumenter</a:t>
            </a:r>
            <a:endParaRPr lang="en-US" dirty="0" smtClean="0"/>
          </a:p>
          <a:p>
            <a:pPr marL="715963" indent="-354013"/>
            <a:r>
              <a:rPr lang="en-US" dirty="0" err="1" smtClean="0">
                <a:solidFill>
                  <a:srgbClr val="C00000"/>
                </a:solidFill>
              </a:rPr>
              <a:t>Leksikon</a:t>
            </a:r>
            <a:r>
              <a:rPr lang="en-US" dirty="0" smtClean="0"/>
              <a:t>: </a:t>
            </a:r>
            <a:r>
              <a:rPr lang="en-US" dirty="0" err="1" smtClean="0"/>
              <a:t>indeks</a:t>
            </a:r>
            <a:r>
              <a:rPr lang="en-US" dirty="0" smtClean="0"/>
              <a:t> (</a:t>
            </a:r>
            <a:r>
              <a:rPr lang="en-US" dirty="0" err="1" smtClean="0"/>
              <a:t>ordbog</a:t>
            </a:r>
            <a:r>
              <a:rPr lang="en-US" dirty="0" smtClean="0"/>
              <a:t>) over </a:t>
            </a:r>
            <a:r>
              <a:rPr lang="en-US" dirty="0" err="1" smtClean="0"/>
              <a:t>alle</a:t>
            </a:r>
            <a:r>
              <a:rPr lang="en-US" dirty="0" smtClean="0"/>
              <a:t> </a:t>
            </a:r>
            <a:r>
              <a:rPr lang="en-US" dirty="0" err="1" smtClean="0"/>
              <a:t>ord</a:t>
            </a:r>
            <a:r>
              <a:rPr lang="en-US" dirty="0" smtClean="0"/>
              <a:t> </a:t>
            </a:r>
            <a:r>
              <a:rPr lang="en-US" dirty="0" err="1" smtClean="0"/>
              <a:t>mødt</a:t>
            </a:r>
            <a:endParaRPr lang="en-US" dirty="0" smtClean="0"/>
          </a:p>
          <a:p>
            <a:pPr marL="715963" indent="-354013"/>
            <a:r>
              <a:rPr lang="en-US" dirty="0" err="1" smtClean="0">
                <a:solidFill>
                  <a:srgbClr val="C00000"/>
                </a:solidFill>
              </a:rPr>
              <a:t>Inverteret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fil</a:t>
            </a:r>
            <a:r>
              <a:rPr lang="en-US" dirty="0" smtClean="0"/>
              <a:t>: for </a:t>
            </a:r>
            <a:r>
              <a:rPr lang="en-US" dirty="0" err="1" smtClean="0"/>
              <a:t>alle</a:t>
            </a:r>
            <a:r>
              <a:rPr lang="en-US" dirty="0" smtClean="0"/>
              <a:t> </a:t>
            </a:r>
            <a:r>
              <a:rPr lang="en-US" dirty="0" err="1" smtClean="0"/>
              <a:t>ord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leksikon</a:t>
            </a:r>
            <a:r>
              <a:rPr lang="en-US" dirty="0" smtClean="0"/>
              <a:t>, </a:t>
            </a:r>
            <a:r>
              <a:rPr lang="en-US" dirty="0" err="1" smtClean="0"/>
              <a:t>angiv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hvilke</a:t>
            </a:r>
            <a:r>
              <a:rPr lang="en-US" dirty="0" smtClean="0"/>
              <a:t> </a:t>
            </a:r>
            <a:r>
              <a:rPr lang="en-US" dirty="0" err="1" smtClean="0"/>
              <a:t>dokumenter</a:t>
            </a:r>
            <a:r>
              <a:rPr lang="en-US" dirty="0" smtClean="0"/>
              <a:t> de </a:t>
            </a:r>
            <a:r>
              <a:rPr lang="en-US" dirty="0" err="1" smtClean="0"/>
              <a:t>findes</a:t>
            </a:r>
            <a:endParaRPr lang="en-US" dirty="0" smtClean="0"/>
          </a:p>
          <a:p>
            <a:pPr>
              <a:buNone/>
            </a:pPr>
            <a:r>
              <a:rPr lang="en-US" b="1" dirty="0" err="1" smtClean="0"/>
              <a:t>Søgning</a:t>
            </a:r>
            <a:r>
              <a:rPr lang="en-US" b="1" dirty="0" smtClean="0"/>
              <a:t> </a:t>
            </a:r>
            <a:r>
              <a:rPr lang="en-US" b="1" dirty="0" err="1" smtClean="0"/>
              <a:t>i</a:t>
            </a:r>
            <a:r>
              <a:rPr lang="en-US" b="1" dirty="0" smtClean="0"/>
              <a:t> data</a:t>
            </a:r>
          </a:p>
          <a:p>
            <a:pPr marL="715963" indent="-354013"/>
            <a:r>
              <a:rPr lang="en-US" dirty="0" smtClean="0"/>
              <a:t>Find </a:t>
            </a:r>
            <a:r>
              <a:rPr lang="en-US" dirty="0" err="1" smtClean="0"/>
              <a:t>alle</a:t>
            </a:r>
            <a:r>
              <a:rPr lang="en-US" dirty="0" smtClean="0"/>
              <a:t> </a:t>
            </a:r>
            <a:r>
              <a:rPr lang="en-US" dirty="0" err="1" smtClean="0"/>
              <a:t>dokumenter</a:t>
            </a:r>
            <a:r>
              <a:rPr lang="en-US" dirty="0" smtClean="0"/>
              <a:t> med </a:t>
            </a:r>
            <a:r>
              <a:rPr lang="en-US" dirty="0" err="1" smtClean="0"/>
              <a:t>søgeordene</a:t>
            </a:r>
            <a:endParaRPr lang="en-US" dirty="0" smtClean="0"/>
          </a:p>
          <a:p>
            <a:pPr marL="715963" indent="-354013"/>
            <a:r>
              <a:rPr lang="en-US" dirty="0" smtClean="0">
                <a:solidFill>
                  <a:srgbClr val="C00000"/>
                </a:solidFill>
              </a:rPr>
              <a:t>Rank</a:t>
            </a:r>
            <a:r>
              <a:rPr lang="en-US" dirty="0" smtClean="0"/>
              <a:t> </a:t>
            </a:r>
            <a:r>
              <a:rPr lang="en-US" dirty="0" err="1" smtClean="0"/>
              <a:t>dokumenterne</a:t>
            </a: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479536"/>
            <a:ext cx="3888432" cy="2663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229600" cy="1143000"/>
          </a:xfrm>
        </p:spPr>
        <p:txBody>
          <a:bodyPr/>
          <a:lstStyle/>
          <a:p>
            <a:r>
              <a:rPr lang="en-US" dirty="0" err="1" smtClean="0"/>
              <a:t>Webcrawling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tx1"/>
                </a:solidFill>
              </a:rPr>
              <a:t>=</a:t>
            </a:r>
            <a:r>
              <a:rPr lang="en-US" dirty="0" smtClean="0"/>
              <a:t> </a:t>
            </a:r>
            <a:r>
              <a:rPr lang="en-US" dirty="0" err="1" smtClean="0"/>
              <a:t>Grafgennemløb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644008" y="2479536"/>
            <a:ext cx="4176464" cy="2677656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tabLst>
                <a:tab pos="269875" algn="l"/>
                <a:tab pos="539750" algn="l"/>
                <a:tab pos="808038" algn="l"/>
              </a:tabLst>
            </a:pPr>
            <a:r>
              <a:rPr lang="en-US" sz="2400" i="1" dirty="0" smtClean="0"/>
              <a:t>S</a:t>
            </a:r>
            <a:r>
              <a:rPr lang="en-US" sz="2400" dirty="0" smtClean="0"/>
              <a:t> = {</a:t>
            </a:r>
            <a:r>
              <a:rPr lang="en-US" sz="2400" dirty="0" err="1" smtClean="0"/>
              <a:t>startside</a:t>
            </a:r>
            <a:r>
              <a:rPr lang="en-US" sz="2400" dirty="0" smtClean="0"/>
              <a:t>}</a:t>
            </a:r>
          </a:p>
          <a:p>
            <a:pPr>
              <a:tabLst>
                <a:tab pos="269875" algn="l"/>
                <a:tab pos="539750" algn="l"/>
                <a:tab pos="808038" algn="l"/>
              </a:tabLst>
            </a:pPr>
            <a:r>
              <a:rPr lang="en-US" sz="2400" b="1" dirty="0" smtClean="0"/>
              <a:t>repeat</a:t>
            </a:r>
          </a:p>
          <a:p>
            <a:pPr>
              <a:tabLst>
                <a:tab pos="269875" algn="l"/>
                <a:tab pos="539750" algn="l"/>
                <a:tab pos="808038" algn="l"/>
              </a:tabLst>
            </a:pPr>
            <a:r>
              <a:rPr lang="en-US" sz="2400" dirty="0" smtClean="0"/>
              <a:t>	</a:t>
            </a:r>
            <a:r>
              <a:rPr lang="en-US" sz="2400" dirty="0" err="1" smtClean="0"/>
              <a:t>fjern</a:t>
            </a:r>
            <a:r>
              <a:rPr lang="en-US" sz="2400" dirty="0" smtClean="0"/>
              <a:t> en side </a:t>
            </a:r>
            <a:r>
              <a:rPr lang="en-US" sz="2400" i="1" dirty="0" smtClean="0"/>
              <a:t>s</a:t>
            </a:r>
            <a:r>
              <a:rPr lang="en-US" sz="2400" dirty="0" smtClean="0"/>
              <a:t> </a:t>
            </a:r>
            <a:r>
              <a:rPr lang="en-US" sz="2400" dirty="0" err="1" smtClean="0"/>
              <a:t>fra</a:t>
            </a:r>
            <a:r>
              <a:rPr lang="en-US" sz="2400" dirty="0" smtClean="0"/>
              <a:t> </a:t>
            </a:r>
            <a:r>
              <a:rPr lang="en-US" sz="2400" i="1" dirty="0" smtClean="0"/>
              <a:t>S</a:t>
            </a:r>
          </a:p>
          <a:p>
            <a:pPr>
              <a:tabLst>
                <a:tab pos="269875" algn="l"/>
                <a:tab pos="539750" algn="l"/>
                <a:tab pos="808038" algn="l"/>
              </a:tabLst>
            </a:pPr>
            <a:r>
              <a:rPr lang="en-US" sz="2400" dirty="0" smtClean="0"/>
              <a:t>	parse </a:t>
            </a:r>
            <a:r>
              <a:rPr lang="en-US" sz="2400" i="1" dirty="0" smtClean="0"/>
              <a:t>s</a:t>
            </a:r>
            <a:r>
              <a:rPr lang="en-US" sz="2400" dirty="0" smtClean="0"/>
              <a:t> </a:t>
            </a:r>
            <a:r>
              <a:rPr lang="en-US" sz="2400" dirty="0" err="1" smtClean="0"/>
              <a:t>og</a:t>
            </a:r>
            <a:r>
              <a:rPr lang="en-US" sz="2400" dirty="0" smtClean="0"/>
              <a:t> find </a:t>
            </a:r>
            <a:r>
              <a:rPr lang="en-US" sz="2400" dirty="0" err="1" smtClean="0"/>
              <a:t>alle</a:t>
            </a:r>
            <a:r>
              <a:rPr lang="en-US" sz="2400" dirty="0" smtClean="0"/>
              <a:t> links (</a:t>
            </a:r>
            <a:r>
              <a:rPr lang="en-US" sz="2400" i="1" dirty="0" smtClean="0"/>
              <a:t>s</a:t>
            </a:r>
            <a:r>
              <a:rPr lang="en-US" sz="2400" dirty="0" smtClean="0"/>
              <a:t>, </a:t>
            </a:r>
            <a:r>
              <a:rPr lang="en-US" sz="2400" i="1" dirty="0" smtClean="0"/>
              <a:t>v</a:t>
            </a:r>
            <a:r>
              <a:rPr lang="en-US" sz="2400" dirty="0" smtClean="0"/>
              <a:t>)</a:t>
            </a:r>
          </a:p>
          <a:p>
            <a:pPr>
              <a:tabLst>
                <a:tab pos="269875" algn="l"/>
                <a:tab pos="539750" algn="l"/>
                <a:tab pos="808038" algn="l"/>
              </a:tabLst>
            </a:pPr>
            <a:r>
              <a:rPr lang="en-US" sz="2400" b="1" dirty="0" smtClean="0"/>
              <a:t>	</a:t>
            </a:r>
            <a:r>
              <a:rPr lang="en-US" sz="2400" b="1" dirty="0" err="1" smtClean="0"/>
              <a:t>foreach</a:t>
            </a:r>
            <a:r>
              <a:rPr lang="en-US" sz="2400" dirty="0" smtClean="0"/>
              <a:t> (</a:t>
            </a:r>
            <a:r>
              <a:rPr lang="en-US" sz="2400" i="1" dirty="0" smtClean="0"/>
              <a:t>s</a:t>
            </a:r>
            <a:r>
              <a:rPr lang="en-US" sz="2400" dirty="0" smtClean="0"/>
              <a:t>, </a:t>
            </a:r>
            <a:r>
              <a:rPr lang="en-US" sz="2400" i="1" dirty="0" smtClean="0"/>
              <a:t>v</a:t>
            </a:r>
            <a:r>
              <a:rPr lang="en-US" sz="2400" dirty="0" smtClean="0"/>
              <a:t>)</a:t>
            </a:r>
          </a:p>
          <a:p>
            <a:pPr>
              <a:tabLst>
                <a:tab pos="269875" algn="l"/>
                <a:tab pos="539750" algn="l"/>
                <a:tab pos="808038" algn="l"/>
              </a:tabLst>
            </a:pPr>
            <a:r>
              <a:rPr lang="da-DK" sz="2400" b="1" dirty="0" smtClean="0"/>
              <a:t>		</a:t>
            </a:r>
            <a:r>
              <a:rPr lang="da-DK" sz="2400" b="1" dirty="0" err="1" smtClean="0"/>
              <a:t>if</a:t>
            </a:r>
            <a:r>
              <a:rPr lang="da-DK" sz="2400" b="1" dirty="0" smtClean="0"/>
              <a:t> </a:t>
            </a:r>
            <a:r>
              <a:rPr lang="da-DK" sz="2400" i="1" dirty="0" smtClean="0"/>
              <a:t>v</a:t>
            </a:r>
            <a:r>
              <a:rPr lang="da-DK" sz="2400" dirty="0" smtClean="0"/>
              <a:t> ikke besøgt før</a:t>
            </a:r>
          </a:p>
          <a:p>
            <a:pPr>
              <a:tabLst>
                <a:tab pos="269875" algn="l"/>
                <a:tab pos="539750" algn="l"/>
                <a:tab pos="808038" algn="l"/>
              </a:tabLst>
            </a:pPr>
            <a:r>
              <a:rPr lang="en-US" sz="2400" dirty="0" smtClean="0"/>
              <a:t>			</a:t>
            </a:r>
            <a:r>
              <a:rPr lang="en-US" sz="2400" dirty="0" err="1" smtClean="0"/>
              <a:t>indsæt</a:t>
            </a:r>
            <a:r>
              <a:rPr lang="en-US" sz="2400" dirty="0" smtClean="0"/>
              <a:t> </a:t>
            </a:r>
            <a:r>
              <a:rPr lang="en-US" sz="2400" i="1" dirty="0" smtClean="0"/>
              <a:t>v</a:t>
            </a:r>
            <a:r>
              <a:rPr lang="en-US" sz="2400" dirty="0" smtClean="0"/>
              <a:t> </a:t>
            </a:r>
            <a:r>
              <a:rPr lang="en-US" sz="2400" dirty="0" err="1" smtClean="0"/>
              <a:t>i</a:t>
            </a:r>
            <a:r>
              <a:rPr lang="en-US" sz="2400" dirty="0" smtClean="0"/>
              <a:t> </a:t>
            </a:r>
            <a:r>
              <a:rPr lang="en-US" sz="2400" i="1" dirty="0" smtClean="0"/>
              <a:t>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67544" y="2132856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dirty="0" smtClean="0">
                <a:solidFill>
                  <a:srgbClr val="C00000"/>
                </a:solidFill>
              </a:rPr>
              <a:t>startside</a:t>
            </a:r>
            <a:endParaRPr lang="en-US" b="1" dirty="0">
              <a:solidFill>
                <a:srgbClr val="C00000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1043608" y="2564904"/>
            <a:ext cx="216024" cy="432048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reeform 8"/>
          <p:cNvSpPr/>
          <p:nvPr/>
        </p:nvSpPr>
        <p:spPr>
          <a:xfrm>
            <a:off x="695568" y="2385337"/>
            <a:ext cx="3372375" cy="1319693"/>
          </a:xfrm>
          <a:custGeom>
            <a:avLst/>
            <a:gdLst>
              <a:gd name="connsiteX0" fmla="*/ 2322787 w 5583621"/>
              <a:gd name="connsiteY0" fmla="*/ 183932 h 2701159"/>
              <a:gd name="connsiteX1" fmla="*/ 3063766 w 5583621"/>
              <a:gd name="connsiteY1" fmla="*/ 798787 h 2701159"/>
              <a:gd name="connsiteX2" fmla="*/ 4750676 w 5583621"/>
              <a:gd name="connsiteY2" fmla="*/ 57807 h 2701159"/>
              <a:gd name="connsiteX3" fmla="*/ 5081752 w 5583621"/>
              <a:gd name="connsiteY3" fmla="*/ 1145628 h 2701159"/>
              <a:gd name="connsiteX4" fmla="*/ 1739462 w 5583621"/>
              <a:gd name="connsiteY4" fmla="*/ 2611821 h 2701159"/>
              <a:gd name="connsiteX5" fmla="*/ 84083 w 5583621"/>
              <a:gd name="connsiteY5" fmla="*/ 609601 h 2701159"/>
              <a:gd name="connsiteX6" fmla="*/ 1234966 w 5583621"/>
              <a:gd name="connsiteY6" fmla="*/ 420414 h 2701159"/>
              <a:gd name="connsiteX7" fmla="*/ 2322787 w 5583621"/>
              <a:gd name="connsiteY7" fmla="*/ 183932 h 2701159"/>
              <a:gd name="connsiteX0" fmla="*/ 2322787 w 4791675"/>
              <a:gd name="connsiteY0" fmla="*/ 292964 h 2919221"/>
              <a:gd name="connsiteX1" fmla="*/ 3063766 w 4791675"/>
              <a:gd name="connsiteY1" fmla="*/ 907819 h 2919221"/>
              <a:gd name="connsiteX2" fmla="*/ 4750676 w 4791675"/>
              <a:gd name="connsiteY2" fmla="*/ 166839 h 2919221"/>
              <a:gd name="connsiteX3" fmla="*/ 3309762 w 4791675"/>
              <a:gd name="connsiteY3" fmla="*/ 1908850 h 2919221"/>
              <a:gd name="connsiteX4" fmla="*/ 1739462 w 4791675"/>
              <a:gd name="connsiteY4" fmla="*/ 2720853 h 2919221"/>
              <a:gd name="connsiteX5" fmla="*/ 84083 w 4791675"/>
              <a:gd name="connsiteY5" fmla="*/ 718633 h 2919221"/>
              <a:gd name="connsiteX6" fmla="*/ 1234966 w 4791675"/>
              <a:gd name="connsiteY6" fmla="*/ 529446 h 2919221"/>
              <a:gd name="connsiteX7" fmla="*/ 2322787 w 4791675"/>
              <a:gd name="connsiteY7" fmla="*/ 292964 h 2919221"/>
              <a:gd name="connsiteX0" fmla="*/ 2315104 w 4783992"/>
              <a:gd name="connsiteY0" fmla="*/ 292964 h 2199185"/>
              <a:gd name="connsiteX1" fmla="*/ 3056083 w 4783992"/>
              <a:gd name="connsiteY1" fmla="*/ 907819 h 2199185"/>
              <a:gd name="connsiteX2" fmla="*/ 4742993 w 4783992"/>
              <a:gd name="connsiteY2" fmla="*/ 166839 h 2199185"/>
              <a:gd name="connsiteX3" fmla="*/ 3302079 w 4783992"/>
              <a:gd name="connsiteY3" fmla="*/ 1908850 h 2199185"/>
              <a:gd name="connsiteX4" fmla="*/ 1685684 w 4783992"/>
              <a:gd name="connsiteY4" fmla="*/ 1908850 h 2199185"/>
              <a:gd name="connsiteX5" fmla="*/ 76400 w 4783992"/>
              <a:gd name="connsiteY5" fmla="*/ 718633 h 2199185"/>
              <a:gd name="connsiteX6" fmla="*/ 1227283 w 4783992"/>
              <a:gd name="connsiteY6" fmla="*/ 529446 h 2199185"/>
              <a:gd name="connsiteX7" fmla="*/ 2315104 w 4783992"/>
              <a:gd name="connsiteY7" fmla="*/ 292964 h 2199185"/>
              <a:gd name="connsiteX0" fmla="*/ 2322216 w 4791104"/>
              <a:gd name="connsiteY0" fmla="*/ 292964 h 2199185"/>
              <a:gd name="connsiteX1" fmla="*/ 3063195 w 4791104"/>
              <a:gd name="connsiteY1" fmla="*/ 907819 h 2199185"/>
              <a:gd name="connsiteX2" fmla="*/ 4750105 w 4791104"/>
              <a:gd name="connsiteY2" fmla="*/ 166839 h 2199185"/>
              <a:gd name="connsiteX3" fmla="*/ 3309191 w 4791104"/>
              <a:gd name="connsiteY3" fmla="*/ 1908850 h 2199185"/>
              <a:gd name="connsiteX4" fmla="*/ 1692796 w 4791104"/>
              <a:gd name="connsiteY4" fmla="*/ 1908850 h 2199185"/>
              <a:gd name="connsiteX5" fmla="*/ 76400 w 4791104"/>
              <a:gd name="connsiteY5" fmla="*/ 1308912 h 2199185"/>
              <a:gd name="connsiteX6" fmla="*/ 1234395 w 4791104"/>
              <a:gd name="connsiteY6" fmla="*/ 529446 h 2199185"/>
              <a:gd name="connsiteX7" fmla="*/ 2322216 w 4791104"/>
              <a:gd name="connsiteY7" fmla="*/ 292964 h 2199185"/>
              <a:gd name="connsiteX0" fmla="*/ 2322216 w 4791104"/>
              <a:gd name="connsiteY0" fmla="*/ 292964 h 2199185"/>
              <a:gd name="connsiteX1" fmla="*/ 3063195 w 4791104"/>
              <a:gd name="connsiteY1" fmla="*/ 907819 h 2199185"/>
              <a:gd name="connsiteX2" fmla="*/ 4750105 w 4791104"/>
              <a:gd name="connsiteY2" fmla="*/ 166839 h 2199185"/>
              <a:gd name="connsiteX3" fmla="*/ 3309191 w 4791104"/>
              <a:gd name="connsiteY3" fmla="*/ 1908850 h 2199185"/>
              <a:gd name="connsiteX4" fmla="*/ 1692796 w 4791104"/>
              <a:gd name="connsiteY4" fmla="*/ 1908850 h 2199185"/>
              <a:gd name="connsiteX5" fmla="*/ 76400 w 4791104"/>
              <a:gd name="connsiteY5" fmla="*/ 1308912 h 2199185"/>
              <a:gd name="connsiteX6" fmla="*/ 1234395 w 4791104"/>
              <a:gd name="connsiteY6" fmla="*/ 529446 h 2199185"/>
              <a:gd name="connsiteX7" fmla="*/ 1538853 w 4791104"/>
              <a:gd name="connsiteY7" fmla="*/ 109034 h 2199185"/>
              <a:gd name="connsiteX8" fmla="*/ 2322216 w 4791104"/>
              <a:gd name="connsiteY8" fmla="*/ 292964 h 2199185"/>
              <a:gd name="connsiteX0" fmla="*/ 2386930 w 4855818"/>
              <a:gd name="connsiteY0" fmla="*/ 292964 h 2199185"/>
              <a:gd name="connsiteX1" fmla="*/ 3127909 w 4855818"/>
              <a:gd name="connsiteY1" fmla="*/ 907819 h 2199185"/>
              <a:gd name="connsiteX2" fmla="*/ 4814819 w 4855818"/>
              <a:gd name="connsiteY2" fmla="*/ 166839 h 2199185"/>
              <a:gd name="connsiteX3" fmla="*/ 3373905 w 4855818"/>
              <a:gd name="connsiteY3" fmla="*/ 1908850 h 2199185"/>
              <a:gd name="connsiteX4" fmla="*/ 1757510 w 4855818"/>
              <a:gd name="connsiteY4" fmla="*/ 1908850 h 2199185"/>
              <a:gd name="connsiteX5" fmla="*/ 141114 w 4855818"/>
              <a:gd name="connsiteY5" fmla="*/ 1308912 h 2199185"/>
              <a:gd name="connsiteX6" fmla="*/ 910826 w 4855818"/>
              <a:gd name="connsiteY6" fmla="*/ 468997 h 2199185"/>
              <a:gd name="connsiteX7" fmla="*/ 1603567 w 4855818"/>
              <a:gd name="connsiteY7" fmla="*/ 109034 h 2199185"/>
              <a:gd name="connsiteX8" fmla="*/ 2386930 w 4855818"/>
              <a:gd name="connsiteY8" fmla="*/ 292964 h 2199185"/>
              <a:gd name="connsiteX0" fmla="*/ 2386930 w 4030675"/>
              <a:gd name="connsiteY0" fmla="*/ 590746 h 2546596"/>
              <a:gd name="connsiteX1" fmla="*/ 3127909 w 4030675"/>
              <a:gd name="connsiteY1" fmla="*/ 1205601 h 2546596"/>
              <a:gd name="connsiteX2" fmla="*/ 3989676 w 4030675"/>
              <a:gd name="connsiteY2" fmla="*/ 166840 h 2546596"/>
              <a:gd name="connsiteX3" fmla="*/ 3373905 w 4030675"/>
              <a:gd name="connsiteY3" fmla="*/ 2206632 h 2546596"/>
              <a:gd name="connsiteX4" fmla="*/ 1757510 w 4030675"/>
              <a:gd name="connsiteY4" fmla="*/ 2206632 h 2546596"/>
              <a:gd name="connsiteX5" fmla="*/ 141114 w 4030675"/>
              <a:gd name="connsiteY5" fmla="*/ 1606694 h 2546596"/>
              <a:gd name="connsiteX6" fmla="*/ 910826 w 4030675"/>
              <a:gd name="connsiteY6" fmla="*/ 766779 h 2546596"/>
              <a:gd name="connsiteX7" fmla="*/ 1603567 w 4030675"/>
              <a:gd name="connsiteY7" fmla="*/ 406816 h 2546596"/>
              <a:gd name="connsiteX8" fmla="*/ 2386930 w 4030675"/>
              <a:gd name="connsiteY8" fmla="*/ 590746 h 2546596"/>
              <a:gd name="connsiteX0" fmla="*/ 2386930 w 4028162"/>
              <a:gd name="connsiteY0" fmla="*/ 783868 h 2739720"/>
              <a:gd name="connsiteX1" fmla="*/ 3142992 w 4028162"/>
              <a:gd name="connsiteY1" fmla="*/ 239974 h 2739720"/>
              <a:gd name="connsiteX2" fmla="*/ 3989676 w 4028162"/>
              <a:gd name="connsiteY2" fmla="*/ 359962 h 2739720"/>
              <a:gd name="connsiteX3" fmla="*/ 3373905 w 4028162"/>
              <a:gd name="connsiteY3" fmla="*/ 2399754 h 2739720"/>
              <a:gd name="connsiteX4" fmla="*/ 1757510 w 4028162"/>
              <a:gd name="connsiteY4" fmla="*/ 2399754 h 2739720"/>
              <a:gd name="connsiteX5" fmla="*/ 141114 w 4028162"/>
              <a:gd name="connsiteY5" fmla="*/ 1799816 h 2739720"/>
              <a:gd name="connsiteX6" fmla="*/ 910826 w 4028162"/>
              <a:gd name="connsiteY6" fmla="*/ 959901 h 2739720"/>
              <a:gd name="connsiteX7" fmla="*/ 1603567 w 4028162"/>
              <a:gd name="connsiteY7" fmla="*/ 599938 h 2739720"/>
              <a:gd name="connsiteX8" fmla="*/ 2386930 w 4028162"/>
              <a:gd name="connsiteY8" fmla="*/ 783868 h 2739720"/>
              <a:gd name="connsiteX0" fmla="*/ 2450251 w 4028162"/>
              <a:gd name="connsiteY0" fmla="*/ 599940 h 2739720"/>
              <a:gd name="connsiteX1" fmla="*/ 3142992 w 4028162"/>
              <a:gd name="connsiteY1" fmla="*/ 239976 h 2739720"/>
              <a:gd name="connsiteX2" fmla="*/ 3989676 w 4028162"/>
              <a:gd name="connsiteY2" fmla="*/ 359964 h 2739720"/>
              <a:gd name="connsiteX3" fmla="*/ 3373905 w 4028162"/>
              <a:gd name="connsiteY3" fmla="*/ 2399756 h 2739720"/>
              <a:gd name="connsiteX4" fmla="*/ 1757510 w 4028162"/>
              <a:gd name="connsiteY4" fmla="*/ 2399756 h 2739720"/>
              <a:gd name="connsiteX5" fmla="*/ 141114 w 4028162"/>
              <a:gd name="connsiteY5" fmla="*/ 1799818 h 2739720"/>
              <a:gd name="connsiteX6" fmla="*/ 910826 w 4028162"/>
              <a:gd name="connsiteY6" fmla="*/ 959903 h 2739720"/>
              <a:gd name="connsiteX7" fmla="*/ 1603567 w 4028162"/>
              <a:gd name="connsiteY7" fmla="*/ 599940 h 2739720"/>
              <a:gd name="connsiteX8" fmla="*/ 2450251 w 4028162"/>
              <a:gd name="connsiteY8" fmla="*/ 599940 h 2739720"/>
              <a:gd name="connsiteX0" fmla="*/ 2450251 w 3797248"/>
              <a:gd name="connsiteY0" fmla="*/ 379962 h 2459749"/>
              <a:gd name="connsiteX1" fmla="*/ 3142992 w 3797248"/>
              <a:gd name="connsiteY1" fmla="*/ 19998 h 2459749"/>
              <a:gd name="connsiteX2" fmla="*/ 3758762 w 3797248"/>
              <a:gd name="connsiteY2" fmla="*/ 499951 h 2459749"/>
              <a:gd name="connsiteX3" fmla="*/ 3373905 w 3797248"/>
              <a:gd name="connsiteY3" fmla="*/ 2179778 h 2459749"/>
              <a:gd name="connsiteX4" fmla="*/ 1757510 w 3797248"/>
              <a:gd name="connsiteY4" fmla="*/ 2179778 h 2459749"/>
              <a:gd name="connsiteX5" fmla="*/ 141114 w 3797248"/>
              <a:gd name="connsiteY5" fmla="*/ 1579840 h 2459749"/>
              <a:gd name="connsiteX6" fmla="*/ 910826 w 3797248"/>
              <a:gd name="connsiteY6" fmla="*/ 739925 h 2459749"/>
              <a:gd name="connsiteX7" fmla="*/ 1603567 w 3797248"/>
              <a:gd name="connsiteY7" fmla="*/ 379962 h 2459749"/>
              <a:gd name="connsiteX8" fmla="*/ 2450251 w 3797248"/>
              <a:gd name="connsiteY8" fmla="*/ 379962 h 2459749"/>
              <a:gd name="connsiteX0" fmla="*/ 2450251 w 3784419"/>
              <a:gd name="connsiteY0" fmla="*/ 199979 h 2279766"/>
              <a:gd name="connsiteX1" fmla="*/ 3219963 w 3784419"/>
              <a:gd name="connsiteY1" fmla="*/ 79992 h 2279766"/>
              <a:gd name="connsiteX2" fmla="*/ 3758762 w 3784419"/>
              <a:gd name="connsiteY2" fmla="*/ 319968 h 2279766"/>
              <a:gd name="connsiteX3" fmla="*/ 3373905 w 3784419"/>
              <a:gd name="connsiteY3" fmla="*/ 1999795 h 2279766"/>
              <a:gd name="connsiteX4" fmla="*/ 1757510 w 3784419"/>
              <a:gd name="connsiteY4" fmla="*/ 1999795 h 2279766"/>
              <a:gd name="connsiteX5" fmla="*/ 141114 w 3784419"/>
              <a:gd name="connsiteY5" fmla="*/ 1399857 h 2279766"/>
              <a:gd name="connsiteX6" fmla="*/ 910826 w 3784419"/>
              <a:gd name="connsiteY6" fmla="*/ 559942 h 2279766"/>
              <a:gd name="connsiteX7" fmla="*/ 1603567 w 3784419"/>
              <a:gd name="connsiteY7" fmla="*/ 199979 h 2279766"/>
              <a:gd name="connsiteX8" fmla="*/ 2450251 w 3784419"/>
              <a:gd name="connsiteY8" fmla="*/ 199979 h 2279766"/>
              <a:gd name="connsiteX0" fmla="*/ 2373280 w 3784419"/>
              <a:gd name="connsiteY0" fmla="*/ 79988 h 2279764"/>
              <a:gd name="connsiteX1" fmla="*/ 3219963 w 3784419"/>
              <a:gd name="connsiteY1" fmla="*/ 79990 h 2279764"/>
              <a:gd name="connsiteX2" fmla="*/ 3758762 w 3784419"/>
              <a:gd name="connsiteY2" fmla="*/ 319966 h 2279764"/>
              <a:gd name="connsiteX3" fmla="*/ 3373905 w 3784419"/>
              <a:gd name="connsiteY3" fmla="*/ 1999793 h 2279764"/>
              <a:gd name="connsiteX4" fmla="*/ 1757510 w 3784419"/>
              <a:gd name="connsiteY4" fmla="*/ 1999793 h 2279764"/>
              <a:gd name="connsiteX5" fmla="*/ 141114 w 3784419"/>
              <a:gd name="connsiteY5" fmla="*/ 1399855 h 2279764"/>
              <a:gd name="connsiteX6" fmla="*/ 910826 w 3784419"/>
              <a:gd name="connsiteY6" fmla="*/ 559940 h 2279764"/>
              <a:gd name="connsiteX7" fmla="*/ 1603567 w 3784419"/>
              <a:gd name="connsiteY7" fmla="*/ 199977 h 2279764"/>
              <a:gd name="connsiteX8" fmla="*/ 2373280 w 3784419"/>
              <a:gd name="connsiteY8" fmla="*/ 79988 h 2279764"/>
              <a:gd name="connsiteX0" fmla="*/ 2373280 w 3604819"/>
              <a:gd name="connsiteY0" fmla="*/ 99989 h 2239772"/>
              <a:gd name="connsiteX1" fmla="*/ 3219963 w 3604819"/>
              <a:gd name="connsiteY1" fmla="*/ 99991 h 2239772"/>
              <a:gd name="connsiteX2" fmla="*/ 3142992 w 3604819"/>
              <a:gd name="connsiteY2" fmla="*/ 699928 h 2239772"/>
              <a:gd name="connsiteX3" fmla="*/ 3373905 w 3604819"/>
              <a:gd name="connsiteY3" fmla="*/ 2019794 h 2239772"/>
              <a:gd name="connsiteX4" fmla="*/ 1757510 w 3604819"/>
              <a:gd name="connsiteY4" fmla="*/ 2019794 h 2239772"/>
              <a:gd name="connsiteX5" fmla="*/ 141114 w 3604819"/>
              <a:gd name="connsiteY5" fmla="*/ 1419856 h 2239772"/>
              <a:gd name="connsiteX6" fmla="*/ 910826 w 3604819"/>
              <a:gd name="connsiteY6" fmla="*/ 579941 h 2239772"/>
              <a:gd name="connsiteX7" fmla="*/ 1603567 w 3604819"/>
              <a:gd name="connsiteY7" fmla="*/ 219978 h 2239772"/>
              <a:gd name="connsiteX8" fmla="*/ 2373280 w 3604819"/>
              <a:gd name="connsiteY8" fmla="*/ 99989 h 2239772"/>
              <a:gd name="connsiteX0" fmla="*/ 2373280 w 3604819"/>
              <a:gd name="connsiteY0" fmla="*/ 59238 h 2199021"/>
              <a:gd name="connsiteX1" fmla="*/ 2912079 w 3604819"/>
              <a:gd name="connsiteY1" fmla="*/ 179227 h 2199021"/>
              <a:gd name="connsiteX2" fmla="*/ 3142992 w 3604819"/>
              <a:gd name="connsiteY2" fmla="*/ 659177 h 2199021"/>
              <a:gd name="connsiteX3" fmla="*/ 3373905 w 3604819"/>
              <a:gd name="connsiteY3" fmla="*/ 1979043 h 2199021"/>
              <a:gd name="connsiteX4" fmla="*/ 1757510 w 3604819"/>
              <a:gd name="connsiteY4" fmla="*/ 1979043 h 2199021"/>
              <a:gd name="connsiteX5" fmla="*/ 141114 w 3604819"/>
              <a:gd name="connsiteY5" fmla="*/ 1379105 h 2199021"/>
              <a:gd name="connsiteX6" fmla="*/ 910826 w 3604819"/>
              <a:gd name="connsiteY6" fmla="*/ 539190 h 2199021"/>
              <a:gd name="connsiteX7" fmla="*/ 1603567 w 3604819"/>
              <a:gd name="connsiteY7" fmla="*/ 179227 h 2199021"/>
              <a:gd name="connsiteX8" fmla="*/ 2373280 w 3604819"/>
              <a:gd name="connsiteY8" fmla="*/ 59238 h 2199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604819" h="2199021">
                <a:moveTo>
                  <a:pt x="2373280" y="59238"/>
                </a:moveTo>
                <a:cubicBezTo>
                  <a:pt x="2678080" y="122300"/>
                  <a:pt x="2783794" y="79237"/>
                  <a:pt x="2912079" y="179227"/>
                </a:cubicBezTo>
                <a:cubicBezTo>
                  <a:pt x="3040364" y="279217"/>
                  <a:pt x="3066021" y="359208"/>
                  <a:pt x="3142992" y="659177"/>
                </a:cubicBezTo>
                <a:cubicBezTo>
                  <a:pt x="3219963" y="959146"/>
                  <a:pt x="3604819" y="1759065"/>
                  <a:pt x="3373905" y="1979043"/>
                </a:cubicBezTo>
                <a:cubicBezTo>
                  <a:pt x="3142991" y="2199021"/>
                  <a:pt x="2296308" y="2079033"/>
                  <a:pt x="1757510" y="1979043"/>
                </a:cubicBezTo>
                <a:cubicBezTo>
                  <a:pt x="1218712" y="1879053"/>
                  <a:pt x="282228" y="1619080"/>
                  <a:pt x="141114" y="1379105"/>
                </a:cubicBezTo>
                <a:cubicBezTo>
                  <a:pt x="0" y="1139130"/>
                  <a:pt x="667084" y="739170"/>
                  <a:pt x="910826" y="539190"/>
                </a:cubicBezTo>
                <a:cubicBezTo>
                  <a:pt x="1154568" y="339210"/>
                  <a:pt x="1359825" y="259219"/>
                  <a:pt x="1603567" y="179227"/>
                </a:cubicBezTo>
                <a:cubicBezTo>
                  <a:pt x="1847309" y="99235"/>
                  <a:pt x="2084747" y="0"/>
                  <a:pt x="2373280" y="59238"/>
                </a:cubicBezTo>
                <a:close/>
              </a:path>
            </a:pathLst>
          </a:custGeom>
          <a:solidFill>
            <a:schemeClr val="accent1"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905201" y="3490144"/>
            <a:ext cx="2655802" cy="973136"/>
          </a:xfrm>
          <a:custGeom>
            <a:avLst/>
            <a:gdLst>
              <a:gd name="connsiteX0" fmla="*/ 2322787 w 5583621"/>
              <a:gd name="connsiteY0" fmla="*/ 183932 h 2701159"/>
              <a:gd name="connsiteX1" fmla="*/ 3063766 w 5583621"/>
              <a:gd name="connsiteY1" fmla="*/ 798787 h 2701159"/>
              <a:gd name="connsiteX2" fmla="*/ 4750676 w 5583621"/>
              <a:gd name="connsiteY2" fmla="*/ 57807 h 2701159"/>
              <a:gd name="connsiteX3" fmla="*/ 5081752 w 5583621"/>
              <a:gd name="connsiteY3" fmla="*/ 1145628 h 2701159"/>
              <a:gd name="connsiteX4" fmla="*/ 1739462 w 5583621"/>
              <a:gd name="connsiteY4" fmla="*/ 2611821 h 2701159"/>
              <a:gd name="connsiteX5" fmla="*/ 84083 w 5583621"/>
              <a:gd name="connsiteY5" fmla="*/ 609601 h 2701159"/>
              <a:gd name="connsiteX6" fmla="*/ 1234966 w 5583621"/>
              <a:gd name="connsiteY6" fmla="*/ 420414 h 2701159"/>
              <a:gd name="connsiteX7" fmla="*/ 2322787 w 5583621"/>
              <a:gd name="connsiteY7" fmla="*/ 183932 h 2701159"/>
              <a:gd name="connsiteX0" fmla="*/ 2322787 w 4791675"/>
              <a:gd name="connsiteY0" fmla="*/ 292964 h 2919221"/>
              <a:gd name="connsiteX1" fmla="*/ 3063766 w 4791675"/>
              <a:gd name="connsiteY1" fmla="*/ 907819 h 2919221"/>
              <a:gd name="connsiteX2" fmla="*/ 4750676 w 4791675"/>
              <a:gd name="connsiteY2" fmla="*/ 166839 h 2919221"/>
              <a:gd name="connsiteX3" fmla="*/ 3309762 w 4791675"/>
              <a:gd name="connsiteY3" fmla="*/ 1908850 h 2919221"/>
              <a:gd name="connsiteX4" fmla="*/ 1739462 w 4791675"/>
              <a:gd name="connsiteY4" fmla="*/ 2720853 h 2919221"/>
              <a:gd name="connsiteX5" fmla="*/ 84083 w 4791675"/>
              <a:gd name="connsiteY5" fmla="*/ 718633 h 2919221"/>
              <a:gd name="connsiteX6" fmla="*/ 1234966 w 4791675"/>
              <a:gd name="connsiteY6" fmla="*/ 529446 h 2919221"/>
              <a:gd name="connsiteX7" fmla="*/ 2322787 w 4791675"/>
              <a:gd name="connsiteY7" fmla="*/ 292964 h 2919221"/>
              <a:gd name="connsiteX0" fmla="*/ 2315104 w 4783992"/>
              <a:gd name="connsiteY0" fmla="*/ 292964 h 2199185"/>
              <a:gd name="connsiteX1" fmla="*/ 3056083 w 4783992"/>
              <a:gd name="connsiteY1" fmla="*/ 907819 h 2199185"/>
              <a:gd name="connsiteX2" fmla="*/ 4742993 w 4783992"/>
              <a:gd name="connsiteY2" fmla="*/ 166839 h 2199185"/>
              <a:gd name="connsiteX3" fmla="*/ 3302079 w 4783992"/>
              <a:gd name="connsiteY3" fmla="*/ 1908850 h 2199185"/>
              <a:gd name="connsiteX4" fmla="*/ 1685684 w 4783992"/>
              <a:gd name="connsiteY4" fmla="*/ 1908850 h 2199185"/>
              <a:gd name="connsiteX5" fmla="*/ 76400 w 4783992"/>
              <a:gd name="connsiteY5" fmla="*/ 718633 h 2199185"/>
              <a:gd name="connsiteX6" fmla="*/ 1227283 w 4783992"/>
              <a:gd name="connsiteY6" fmla="*/ 529446 h 2199185"/>
              <a:gd name="connsiteX7" fmla="*/ 2315104 w 4783992"/>
              <a:gd name="connsiteY7" fmla="*/ 292964 h 2199185"/>
              <a:gd name="connsiteX0" fmla="*/ 2322216 w 4791104"/>
              <a:gd name="connsiteY0" fmla="*/ 292964 h 2199185"/>
              <a:gd name="connsiteX1" fmla="*/ 3063195 w 4791104"/>
              <a:gd name="connsiteY1" fmla="*/ 907819 h 2199185"/>
              <a:gd name="connsiteX2" fmla="*/ 4750105 w 4791104"/>
              <a:gd name="connsiteY2" fmla="*/ 166839 h 2199185"/>
              <a:gd name="connsiteX3" fmla="*/ 3309191 w 4791104"/>
              <a:gd name="connsiteY3" fmla="*/ 1908850 h 2199185"/>
              <a:gd name="connsiteX4" fmla="*/ 1692796 w 4791104"/>
              <a:gd name="connsiteY4" fmla="*/ 1908850 h 2199185"/>
              <a:gd name="connsiteX5" fmla="*/ 76400 w 4791104"/>
              <a:gd name="connsiteY5" fmla="*/ 1308912 h 2199185"/>
              <a:gd name="connsiteX6" fmla="*/ 1234395 w 4791104"/>
              <a:gd name="connsiteY6" fmla="*/ 529446 h 2199185"/>
              <a:gd name="connsiteX7" fmla="*/ 2322216 w 4791104"/>
              <a:gd name="connsiteY7" fmla="*/ 292964 h 2199185"/>
              <a:gd name="connsiteX0" fmla="*/ 2322216 w 4791104"/>
              <a:gd name="connsiteY0" fmla="*/ 292964 h 2199185"/>
              <a:gd name="connsiteX1" fmla="*/ 3063195 w 4791104"/>
              <a:gd name="connsiteY1" fmla="*/ 907819 h 2199185"/>
              <a:gd name="connsiteX2" fmla="*/ 4750105 w 4791104"/>
              <a:gd name="connsiteY2" fmla="*/ 166839 h 2199185"/>
              <a:gd name="connsiteX3" fmla="*/ 3309191 w 4791104"/>
              <a:gd name="connsiteY3" fmla="*/ 1908850 h 2199185"/>
              <a:gd name="connsiteX4" fmla="*/ 1692796 w 4791104"/>
              <a:gd name="connsiteY4" fmla="*/ 1908850 h 2199185"/>
              <a:gd name="connsiteX5" fmla="*/ 76400 w 4791104"/>
              <a:gd name="connsiteY5" fmla="*/ 1308912 h 2199185"/>
              <a:gd name="connsiteX6" fmla="*/ 1234395 w 4791104"/>
              <a:gd name="connsiteY6" fmla="*/ 529446 h 2199185"/>
              <a:gd name="connsiteX7" fmla="*/ 1538853 w 4791104"/>
              <a:gd name="connsiteY7" fmla="*/ 109034 h 2199185"/>
              <a:gd name="connsiteX8" fmla="*/ 2322216 w 4791104"/>
              <a:gd name="connsiteY8" fmla="*/ 292964 h 2199185"/>
              <a:gd name="connsiteX0" fmla="*/ 2386930 w 4855818"/>
              <a:gd name="connsiteY0" fmla="*/ 292964 h 2199185"/>
              <a:gd name="connsiteX1" fmla="*/ 3127909 w 4855818"/>
              <a:gd name="connsiteY1" fmla="*/ 907819 h 2199185"/>
              <a:gd name="connsiteX2" fmla="*/ 4814819 w 4855818"/>
              <a:gd name="connsiteY2" fmla="*/ 166839 h 2199185"/>
              <a:gd name="connsiteX3" fmla="*/ 3373905 w 4855818"/>
              <a:gd name="connsiteY3" fmla="*/ 1908850 h 2199185"/>
              <a:gd name="connsiteX4" fmla="*/ 1757510 w 4855818"/>
              <a:gd name="connsiteY4" fmla="*/ 1908850 h 2199185"/>
              <a:gd name="connsiteX5" fmla="*/ 141114 w 4855818"/>
              <a:gd name="connsiteY5" fmla="*/ 1308912 h 2199185"/>
              <a:gd name="connsiteX6" fmla="*/ 910826 w 4855818"/>
              <a:gd name="connsiteY6" fmla="*/ 468997 h 2199185"/>
              <a:gd name="connsiteX7" fmla="*/ 1603567 w 4855818"/>
              <a:gd name="connsiteY7" fmla="*/ 109034 h 2199185"/>
              <a:gd name="connsiteX8" fmla="*/ 2386930 w 4855818"/>
              <a:gd name="connsiteY8" fmla="*/ 292964 h 2199185"/>
              <a:gd name="connsiteX0" fmla="*/ 2386930 w 4030675"/>
              <a:gd name="connsiteY0" fmla="*/ 590746 h 2546596"/>
              <a:gd name="connsiteX1" fmla="*/ 3127909 w 4030675"/>
              <a:gd name="connsiteY1" fmla="*/ 1205601 h 2546596"/>
              <a:gd name="connsiteX2" fmla="*/ 3989676 w 4030675"/>
              <a:gd name="connsiteY2" fmla="*/ 166840 h 2546596"/>
              <a:gd name="connsiteX3" fmla="*/ 3373905 w 4030675"/>
              <a:gd name="connsiteY3" fmla="*/ 2206632 h 2546596"/>
              <a:gd name="connsiteX4" fmla="*/ 1757510 w 4030675"/>
              <a:gd name="connsiteY4" fmla="*/ 2206632 h 2546596"/>
              <a:gd name="connsiteX5" fmla="*/ 141114 w 4030675"/>
              <a:gd name="connsiteY5" fmla="*/ 1606694 h 2546596"/>
              <a:gd name="connsiteX6" fmla="*/ 910826 w 4030675"/>
              <a:gd name="connsiteY6" fmla="*/ 766779 h 2546596"/>
              <a:gd name="connsiteX7" fmla="*/ 1603567 w 4030675"/>
              <a:gd name="connsiteY7" fmla="*/ 406816 h 2546596"/>
              <a:gd name="connsiteX8" fmla="*/ 2386930 w 4030675"/>
              <a:gd name="connsiteY8" fmla="*/ 590746 h 2546596"/>
              <a:gd name="connsiteX0" fmla="*/ 2386930 w 4028162"/>
              <a:gd name="connsiteY0" fmla="*/ 783868 h 2739720"/>
              <a:gd name="connsiteX1" fmla="*/ 3142992 w 4028162"/>
              <a:gd name="connsiteY1" fmla="*/ 239974 h 2739720"/>
              <a:gd name="connsiteX2" fmla="*/ 3989676 w 4028162"/>
              <a:gd name="connsiteY2" fmla="*/ 359962 h 2739720"/>
              <a:gd name="connsiteX3" fmla="*/ 3373905 w 4028162"/>
              <a:gd name="connsiteY3" fmla="*/ 2399754 h 2739720"/>
              <a:gd name="connsiteX4" fmla="*/ 1757510 w 4028162"/>
              <a:gd name="connsiteY4" fmla="*/ 2399754 h 2739720"/>
              <a:gd name="connsiteX5" fmla="*/ 141114 w 4028162"/>
              <a:gd name="connsiteY5" fmla="*/ 1799816 h 2739720"/>
              <a:gd name="connsiteX6" fmla="*/ 910826 w 4028162"/>
              <a:gd name="connsiteY6" fmla="*/ 959901 h 2739720"/>
              <a:gd name="connsiteX7" fmla="*/ 1603567 w 4028162"/>
              <a:gd name="connsiteY7" fmla="*/ 599938 h 2739720"/>
              <a:gd name="connsiteX8" fmla="*/ 2386930 w 4028162"/>
              <a:gd name="connsiteY8" fmla="*/ 783868 h 2739720"/>
              <a:gd name="connsiteX0" fmla="*/ 2450251 w 4028162"/>
              <a:gd name="connsiteY0" fmla="*/ 599940 h 2739720"/>
              <a:gd name="connsiteX1" fmla="*/ 3142992 w 4028162"/>
              <a:gd name="connsiteY1" fmla="*/ 239976 h 2739720"/>
              <a:gd name="connsiteX2" fmla="*/ 3989676 w 4028162"/>
              <a:gd name="connsiteY2" fmla="*/ 359964 h 2739720"/>
              <a:gd name="connsiteX3" fmla="*/ 3373905 w 4028162"/>
              <a:gd name="connsiteY3" fmla="*/ 2399756 h 2739720"/>
              <a:gd name="connsiteX4" fmla="*/ 1757510 w 4028162"/>
              <a:gd name="connsiteY4" fmla="*/ 2399756 h 2739720"/>
              <a:gd name="connsiteX5" fmla="*/ 141114 w 4028162"/>
              <a:gd name="connsiteY5" fmla="*/ 1799818 h 2739720"/>
              <a:gd name="connsiteX6" fmla="*/ 910826 w 4028162"/>
              <a:gd name="connsiteY6" fmla="*/ 959903 h 2739720"/>
              <a:gd name="connsiteX7" fmla="*/ 1603567 w 4028162"/>
              <a:gd name="connsiteY7" fmla="*/ 599940 h 2739720"/>
              <a:gd name="connsiteX8" fmla="*/ 2450251 w 4028162"/>
              <a:gd name="connsiteY8" fmla="*/ 599940 h 2739720"/>
              <a:gd name="connsiteX0" fmla="*/ 2512255 w 4090166"/>
              <a:gd name="connsiteY0" fmla="*/ 1039897 h 3179678"/>
              <a:gd name="connsiteX1" fmla="*/ 3204996 w 4090166"/>
              <a:gd name="connsiteY1" fmla="*/ 679933 h 3179678"/>
              <a:gd name="connsiteX2" fmla="*/ 4051680 w 4090166"/>
              <a:gd name="connsiteY2" fmla="*/ 799921 h 3179678"/>
              <a:gd name="connsiteX3" fmla="*/ 3435909 w 4090166"/>
              <a:gd name="connsiteY3" fmla="*/ 2839713 h 3179678"/>
              <a:gd name="connsiteX4" fmla="*/ 1819514 w 4090166"/>
              <a:gd name="connsiteY4" fmla="*/ 2839713 h 3179678"/>
              <a:gd name="connsiteX5" fmla="*/ 203118 w 4090166"/>
              <a:gd name="connsiteY5" fmla="*/ 2239775 h 3179678"/>
              <a:gd name="connsiteX6" fmla="*/ 600803 w 4090166"/>
              <a:gd name="connsiteY6" fmla="*/ 199981 h 3179678"/>
              <a:gd name="connsiteX7" fmla="*/ 1665571 w 4090166"/>
              <a:gd name="connsiteY7" fmla="*/ 1039897 h 3179678"/>
              <a:gd name="connsiteX8" fmla="*/ 2512255 w 4090166"/>
              <a:gd name="connsiteY8" fmla="*/ 1039897 h 3179678"/>
              <a:gd name="connsiteX0" fmla="*/ 2191542 w 3769453"/>
              <a:gd name="connsiteY0" fmla="*/ 879911 h 3019692"/>
              <a:gd name="connsiteX1" fmla="*/ 2884283 w 3769453"/>
              <a:gd name="connsiteY1" fmla="*/ 519947 h 3019692"/>
              <a:gd name="connsiteX2" fmla="*/ 3730967 w 3769453"/>
              <a:gd name="connsiteY2" fmla="*/ 639935 h 3019692"/>
              <a:gd name="connsiteX3" fmla="*/ 3115196 w 3769453"/>
              <a:gd name="connsiteY3" fmla="*/ 2679727 h 3019692"/>
              <a:gd name="connsiteX4" fmla="*/ 1498801 w 3769453"/>
              <a:gd name="connsiteY4" fmla="*/ 2679727 h 3019692"/>
              <a:gd name="connsiteX5" fmla="*/ 203118 w 3769453"/>
              <a:gd name="connsiteY5" fmla="*/ 1119884 h 3019692"/>
              <a:gd name="connsiteX6" fmla="*/ 280090 w 3769453"/>
              <a:gd name="connsiteY6" fmla="*/ 39995 h 3019692"/>
              <a:gd name="connsiteX7" fmla="*/ 1344858 w 3769453"/>
              <a:gd name="connsiteY7" fmla="*/ 879911 h 3019692"/>
              <a:gd name="connsiteX8" fmla="*/ 2191542 w 3769453"/>
              <a:gd name="connsiteY8" fmla="*/ 879911 h 3019692"/>
              <a:gd name="connsiteX0" fmla="*/ 2101742 w 3679653"/>
              <a:gd name="connsiteY0" fmla="*/ 879911 h 2799714"/>
              <a:gd name="connsiteX1" fmla="*/ 2794483 w 3679653"/>
              <a:gd name="connsiteY1" fmla="*/ 519947 h 2799714"/>
              <a:gd name="connsiteX2" fmla="*/ 3641167 w 3679653"/>
              <a:gd name="connsiteY2" fmla="*/ 639935 h 2799714"/>
              <a:gd name="connsiteX3" fmla="*/ 3025396 w 3679653"/>
              <a:gd name="connsiteY3" fmla="*/ 2679727 h 2799714"/>
              <a:gd name="connsiteX4" fmla="*/ 806059 w 3679653"/>
              <a:gd name="connsiteY4" fmla="*/ 1359860 h 2799714"/>
              <a:gd name="connsiteX5" fmla="*/ 113318 w 3679653"/>
              <a:gd name="connsiteY5" fmla="*/ 1119884 h 2799714"/>
              <a:gd name="connsiteX6" fmla="*/ 190290 w 3679653"/>
              <a:gd name="connsiteY6" fmla="*/ 39995 h 2799714"/>
              <a:gd name="connsiteX7" fmla="*/ 1255058 w 3679653"/>
              <a:gd name="connsiteY7" fmla="*/ 879911 h 2799714"/>
              <a:gd name="connsiteX8" fmla="*/ 2101742 w 3679653"/>
              <a:gd name="connsiteY8" fmla="*/ 879911 h 2799714"/>
              <a:gd name="connsiteX0" fmla="*/ 2103880 w 3681791"/>
              <a:gd name="connsiteY0" fmla="*/ 999899 h 2919702"/>
              <a:gd name="connsiteX1" fmla="*/ 2796621 w 3681791"/>
              <a:gd name="connsiteY1" fmla="*/ 639935 h 2919702"/>
              <a:gd name="connsiteX2" fmla="*/ 3643305 w 3681791"/>
              <a:gd name="connsiteY2" fmla="*/ 759923 h 2919702"/>
              <a:gd name="connsiteX3" fmla="*/ 3027534 w 3681791"/>
              <a:gd name="connsiteY3" fmla="*/ 2799715 h 2919702"/>
              <a:gd name="connsiteX4" fmla="*/ 808197 w 3681791"/>
              <a:gd name="connsiteY4" fmla="*/ 1479848 h 2919702"/>
              <a:gd name="connsiteX5" fmla="*/ 115456 w 3681791"/>
              <a:gd name="connsiteY5" fmla="*/ 1239872 h 2919702"/>
              <a:gd name="connsiteX6" fmla="*/ 192428 w 3681791"/>
              <a:gd name="connsiteY6" fmla="*/ 159983 h 2919702"/>
              <a:gd name="connsiteX7" fmla="*/ 1270024 w 3681791"/>
              <a:gd name="connsiteY7" fmla="*/ 279971 h 2919702"/>
              <a:gd name="connsiteX8" fmla="*/ 2103880 w 3681791"/>
              <a:gd name="connsiteY8" fmla="*/ 999899 h 2919702"/>
              <a:gd name="connsiteX0" fmla="*/ 2103880 w 3681791"/>
              <a:gd name="connsiteY0" fmla="*/ 999899 h 2899705"/>
              <a:gd name="connsiteX1" fmla="*/ 2796621 w 3681791"/>
              <a:gd name="connsiteY1" fmla="*/ 639935 h 2899705"/>
              <a:gd name="connsiteX2" fmla="*/ 3643305 w 3681791"/>
              <a:gd name="connsiteY2" fmla="*/ 759923 h 2899705"/>
              <a:gd name="connsiteX3" fmla="*/ 3027534 w 3681791"/>
              <a:gd name="connsiteY3" fmla="*/ 2799715 h 2899705"/>
              <a:gd name="connsiteX4" fmla="*/ 731226 w 3681791"/>
              <a:gd name="connsiteY4" fmla="*/ 1359861 h 2899705"/>
              <a:gd name="connsiteX5" fmla="*/ 115456 w 3681791"/>
              <a:gd name="connsiteY5" fmla="*/ 1239872 h 2899705"/>
              <a:gd name="connsiteX6" fmla="*/ 192428 w 3681791"/>
              <a:gd name="connsiteY6" fmla="*/ 159983 h 2899705"/>
              <a:gd name="connsiteX7" fmla="*/ 1270024 w 3681791"/>
              <a:gd name="connsiteY7" fmla="*/ 279971 h 2899705"/>
              <a:gd name="connsiteX8" fmla="*/ 2103880 w 3681791"/>
              <a:gd name="connsiteY8" fmla="*/ 999899 h 2899705"/>
              <a:gd name="connsiteX0" fmla="*/ 2103880 w 3681791"/>
              <a:gd name="connsiteY0" fmla="*/ 999899 h 2899705"/>
              <a:gd name="connsiteX1" fmla="*/ 2796621 w 3681791"/>
              <a:gd name="connsiteY1" fmla="*/ 639935 h 2899705"/>
              <a:gd name="connsiteX2" fmla="*/ 3643305 w 3681791"/>
              <a:gd name="connsiteY2" fmla="*/ 759923 h 2899705"/>
              <a:gd name="connsiteX3" fmla="*/ 3027534 w 3681791"/>
              <a:gd name="connsiteY3" fmla="*/ 2799715 h 2899705"/>
              <a:gd name="connsiteX4" fmla="*/ 731226 w 3681791"/>
              <a:gd name="connsiteY4" fmla="*/ 1359861 h 2899705"/>
              <a:gd name="connsiteX5" fmla="*/ 115456 w 3681791"/>
              <a:gd name="connsiteY5" fmla="*/ 1239872 h 2899705"/>
              <a:gd name="connsiteX6" fmla="*/ 192428 w 3681791"/>
              <a:gd name="connsiteY6" fmla="*/ 159983 h 2899705"/>
              <a:gd name="connsiteX7" fmla="*/ 1270024 w 3681791"/>
              <a:gd name="connsiteY7" fmla="*/ 279971 h 2899705"/>
              <a:gd name="connsiteX8" fmla="*/ 2103880 w 3681791"/>
              <a:gd name="connsiteY8" fmla="*/ 999899 h 2899705"/>
              <a:gd name="connsiteX0" fmla="*/ 2103880 w 3681791"/>
              <a:gd name="connsiteY0" fmla="*/ 999899 h 2899705"/>
              <a:gd name="connsiteX1" fmla="*/ 2796621 w 3681791"/>
              <a:gd name="connsiteY1" fmla="*/ 639935 h 2899705"/>
              <a:gd name="connsiteX2" fmla="*/ 3643305 w 3681791"/>
              <a:gd name="connsiteY2" fmla="*/ 759923 h 2899705"/>
              <a:gd name="connsiteX3" fmla="*/ 3027534 w 3681791"/>
              <a:gd name="connsiteY3" fmla="*/ 2799715 h 2899705"/>
              <a:gd name="connsiteX4" fmla="*/ 731226 w 3681791"/>
              <a:gd name="connsiteY4" fmla="*/ 1359861 h 2899705"/>
              <a:gd name="connsiteX5" fmla="*/ 115456 w 3681791"/>
              <a:gd name="connsiteY5" fmla="*/ 1239872 h 2899705"/>
              <a:gd name="connsiteX6" fmla="*/ 192428 w 3681791"/>
              <a:gd name="connsiteY6" fmla="*/ 159983 h 2899705"/>
              <a:gd name="connsiteX7" fmla="*/ 1270024 w 3681791"/>
              <a:gd name="connsiteY7" fmla="*/ 279971 h 2899705"/>
              <a:gd name="connsiteX8" fmla="*/ 2103880 w 3681791"/>
              <a:gd name="connsiteY8" fmla="*/ 999899 h 2899705"/>
              <a:gd name="connsiteX0" fmla="*/ 2103880 w 3897738"/>
              <a:gd name="connsiteY0" fmla="*/ 999899 h 1857144"/>
              <a:gd name="connsiteX1" fmla="*/ 2796621 w 3897738"/>
              <a:gd name="connsiteY1" fmla="*/ 639935 h 1857144"/>
              <a:gd name="connsiteX2" fmla="*/ 3643305 w 3897738"/>
              <a:gd name="connsiteY2" fmla="*/ 759923 h 1857144"/>
              <a:gd name="connsiteX3" fmla="*/ 1270024 w 3897738"/>
              <a:gd name="connsiteY3" fmla="*/ 519946 h 1857144"/>
              <a:gd name="connsiteX4" fmla="*/ 731226 w 3897738"/>
              <a:gd name="connsiteY4" fmla="*/ 1359861 h 1857144"/>
              <a:gd name="connsiteX5" fmla="*/ 115456 w 3897738"/>
              <a:gd name="connsiteY5" fmla="*/ 1239872 h 1857144"/>
              <a:gd name="connsiteX6" fmla="*/ 192428 w 3897738"/>
              <a:gd name="connsiteY6" fmla="*/ 159983 h 1857144"/>
              <a:gd name="connsiteX7" fmla="*/ 1270024 w 3897738"/>
              <a:gd name="connsiteY7" fmla="*/ 279971 h 1857144"/>
              <a:gd name="connsiteX8" fmla="*/ 2103880 w 3897738"/>
              <a:gd name="connsiteY8" fmla="*/ 999899 h 1857144"/>
              <a:gd name="connsiteX0" fmla="*/ 2732478 w 3897738"/>
              <a:gd name="connsiteY0" fmla="*/ 399960 h 1857144"/>
              <a:gd name="connsiteX1" fmla="*/ 2796621 w 3897738"/>
              <a:gd name="connsiteY1" fmla="*/ 639935 h 1857144"/>
              <a:gd name="connsiteX2" fmla="*/ 3643305 w 3897738"/>
              <a:gd name="connsiteY2" fmla="*/ 759923 h 1857144"/>
              <a:gd name="connsiteX3" fmla="*/ 1270024 w 3897738"/>
              <a:gd name="connsiteY3" fmla="*/ 519946 h 1857144"/>
              <a:gd name="connsiteX4" fmla="*/ 731226 w 3897738"/>
              <a:gd name="connsiteY4" fmla="*/ 1359861 h 1857144"/>
              <a:gd name="connsiteX5" fmla="*/ 115456 w 3897738"/>
              <a:gd name="connsiteY5" fmla="*/ 1239872 h 1857144"/>
              <a:gd name="connsiteX6" fmla="*/ 192428 w 3897738"/>
              <a:gd name="connsiteY6" fmla="*/ 159983 h 1857144"/>
              <a:gd name="connsiteX7" fmla="*/ 1270024 w 3897738"/>
              <a:gd name="connsiteY7" fmla="*/ 279971 h 1857144"/>
              <a:gd name="connsiteX8" fmla="*/ 2732478 w 3897738"/>
              <a:gd name="connsiteY8" fmla="*/ 399960 h 1857144"/>
              <a:gd name="connsiteX0" fmla="*/ 2732478 w 3784419"/>
              <a:gd name="connsiteY0" fmla="*/ 399960 h 1857144"/>
              <a:gd name="connsiteX1" fmla="*/ 2116708 w 3784419"/>
              <a:gd name="connsiteY1" fmla="*/ 1119887 h 1857144"/>
              <a:gd name="connsiteX2" fmla="*/ 3643305 w 3784419"/>
              <a:gd name="connsiteY2" fmla="*/ 759923 h 1857144"/>
              <a:gd name="connsiteX3" fmla="*/ 1270024 w 3784419"/>
              <a:gd name="connsiteY3" fmla="*/ 519946 h 1857144"/>
              <a:gd name="connsiteX4" fmla="*/ 731226 w 3784419"/>
              <a:gd name="connsiteY4" fmla="*/ 1359861 h 1857144"/>
              <a:gd name="connsiteX5" fmla="*/ 115456 w 3784419"/>
              <a:gd name="connsiteY5" fmla="*/ 1239872 h 1857144"/>
              <a:gd name="connsiteX6" fmla="*/ 192428 w 3784419"/>
              <a:gd name="connsiteY6" fmla="*/ 159983 h 1857144"/>
              <a:gd name="connsiteX7" fmla="*/ 1270024 w 3784419"/>
              <a:gd name="connsiteY7" fmla="*/ 279971 h 1857144"/>
              <a:gd name="connsiteX8" fmla="*/ 2732478 w 3784419"/>
              <a:gd name="connsiteY8" fmla="*/ 399960 h 1857144"/>
              <a:gd name="connsiteX0" fmla="*/ 2732478 w 3037278"/>
              <a:gd name="connsiteY0" fmla="*/ 399960 h 1857144"/>
              <a:gd name="connsiteX1" fmla="*/ 2116708 w 3037278"/>
              <a:gd name="connsiteY1" fmla="*/ 1119887 h 1857144"/>
              <a:gd name="connsiteX2" fmla="*/ 1962766 w 3037278"/>
              <a:gd name="connsiteY2" fmla="*/ 759924 h 1857144"/>
              <a:gd name="connsiteX3" fmla="*/ 1270024 w 3037278"/>
              <a:gd name="connsiteY3" fmla="*/ 519946 h 1857144"/>
              <a:gd name="connsiteX4" fmla="*/ 731226 w 3037278"/>
              <a:gd name="connsiteY4" fmla="*/ 1359861 h 1857144"/>
              <a:gd name="connsiteX5" fmla="*/ 115456 w 3037278"/>
              <a:gd name="connsiteY5" fmla="*/ 1239872 h 1857144"/>
              <a:gd name="connsiteX6" fmla="*/ 192428 w 3037278"/>
              <a:gd name="connsiteY6" fmla="*/ 159983 h 1857144"/>
              <a:gd name="connsiteX7" fmla="*/ 1270024 w 3037278"/>
              <a:gd name="connsiteY7" fmla="*/ 279971 h 1857144"/>
              <a:gd name="connsiteX8" fmla="*/ 2732478 w 3037278"/>
              <a:gd name="connsiteY8" fmla="*/ 399960 h 1857144"/>
              <a:gd name="connsiteX0" fmla="*/ 2732478 w 3037278"/>
              <a:gd name="connsiteY0" fmla="*/ 399960 h 1857144"/>
              <a:gd name="connsiteX1" fmla="*/ 2501564 w 3037278"/>
              <a:gd name="connsiteY1" fmla="*/ 1359863 h 1857144"/>
              <a:gd name="connsiteX2" fmla="*/ 1962766 w 3037278"/>
              <a:gd name="connsiteY2" fmla="*/ 759924 h 1857144"/>
              <a:gd name="connsiteX3" fmla="*/ 1270024 w 3037278"/>
              <a:gd name="connsiteY3" fmla="*/ 519946 h 1857144"/>
              <a:gd name="connsiteX4" fmla="*/ 731226 w 3037278"/>
              <a:gd name="connsiteY4" fmla="*/ 1359861 h 1857144"/>
              <a:gd name="connsiteX5" fmla="*/ 115456 w 3037278"/>
              <a:gd name="connsiteY5" fmla="*/ 1239872 h 1857144"/>
              <a:gd name="connsiteX6" fmla="*/ 192428 w 3037278"/>
              <a:gd name="connsiteY6" fmla="*/ 159983 h 1857144"/>
              <a:gd name="connsiteX7" fmla="*/ 1270024 w 3037278"/>
              <a:gd name="connsiteY7" fmla="*/ 279971 h 1857144"/>
              <a:gd name="connsiteX8" fmla="*/ 2732478 w 3037278"/>
              <a:gd name="connsiteY8" fmla="*/ 399960 h 1857144"/>
              <a:gd name="connsiteX0" fmla="*/ 2732478 w 3037278"/>
              <a:gd name="connsiteY0" fmla="*/ 399960 h 1857144"/>
              <a:gd name="connsiteX1" fmla="*/ 2501564 w 3037278"/>
              <a:gd name="connsiteY1" fmla="*/ 1359863 h 1857144"/>
              <a:gd name="connsiteX2" fmla="*/ 1808823 w 3037278"/>
              <a:gd name="connsiteY2" fmla="*/ 759924 h 1857144"/>
              <a:gd name="connsiteX3" fmla="*/ 1270024 w 3037278"/>
              <a:gd name="connsiteY3" fmla="*/ 519946 h 1857144"/>
              <a:gd name="connsiteX4" fmla="*/ 731226 w 3037278"/>
              <a:gd name="connsiteY4" fmla="*/ 1359861 h 1857144"/>
              <a:gd name="connsiteX5" fmla="*/ 115456 w 3037278"/>
              <a:gd name="connsiteY5" fmla="*/ 1239872 h 1857144"/>
              <a:gd name="connsiteX6" fmla="*/ 192428 w 3037278"/>
              <a:gd name="connsiteY6" fmla="*/ 159983 h 1857144"/>
              <a:gd name="connsiteX7" fmla="*/ 1270024 w 3037278"/>
              <a:gd name="connsiteY7" fmla="*/ 279971 h 1857144"/>
              <a:gd name="connsiteX8" fmla="*/ 2732478 w 3037278"/>
              <a:gd name="connsiteY8" fmla="*/ 399960 h 1857144"/>
              <a:gd name="connsiteX0" fmla="*/ 2732478 w 3037278"/>
              <a:gd name="connsiteY0" fmla="*/ 399960 h 1857144"/>
              <a:gd name="connsiteX1" fmla="*/ 2501564 w 3037278"/>
              <a:gd name="connsiteY1" fmla="*/ 1359863 h 1857144"/>
              <a:gd name="connsiteX2" fmla="*/ 1808823 w 3037278"/>
              <a:gd name="connsiteY2" fmla="*/ 759924 h 1857144"/>
              <a:gd name="connsiteX3" fmla="*/ 885168 w 3037278"/>
              <a:gd name="connsiteY3" fmla="*/ 519948 h 1857144"/>
              <a:gd name="connsiteX4" fmla="*/ 731226 w 3037278"/>
              <a:gd name="connsiteY4" fmla="*/ 1359861 h 1857144"/>
              <a:gd name="connsiteX5" fmla="*/ 115456 w 3037278"/>
              <a:gd name="connsiteY5" fmla="*/ 1239872 h 1857144"/>
              <a:gd name="connsiteX6" fmla="*/ 192428 w 3037278"/>
              <a:gd name="connsiteY6" fmla="*/ 159983 h 1857144"/>
              <a:gd name="connsiteX7" fmla="*/ 1270024 w 3037278"/>
              <a:gd name="connsiteY7" fmla="*/ 279971 h 1857144"/>
              <a:gd name="connsiteX8" fmla="*/ 2732478 w 3037278"/>
              <a:gd name="connsiteY8" fmla="*/ 399960 h 1857144"/>
              <a:gd name="connsiteX0" fmla="*/ 2732478 w 3037278"/>
              <a:gd name="connsiteY0" fmla="*/ 399960 h 1617170"/>
              <a:gd name="connsiteX1" fmla="*/ 2501564 w 3037278"/>
              <a:gd name="connsiteY1" fmla="*/ 1359863 h 1617170"/>
              <a:gd name="connsiteX2" fmla="*/ 1808823 w 3037278"/>
              <a:gd name="connsiteY2" fmla="*/ 759924 h 1617170"/>
              <a:gd name="connsiteX3" fmla="*/ 885168 w 3037278"/>
              <a:gd name="connsiteY3" fmla="*/ 519948 h 1617170"/>
              <a:gd name="connsiteX4" fmla="*/ 654254 w 3037278"/>
              <a:gd name="connsiteY4" fmla="*/ 1119887 h 1617170"/>
              <a:gd name="connsiteX5" fmla="*/ 115456 w 3037278"/>
              <a:gd name="connsiteY5" fmla="*/ 1239872 h 1617170"/>
              <a:gd name="connsiteX6" fmla="*/ 192428 w 3037278"/>
              <a:gd name="connsiteY6" fmla="*/ 159983 h 1617170"/>
              <a:gd name="connsiteX7" fmla="*/ 1270024 w 3037278"/>
              <a:gd name="connsiteY7" fmla="*/ 279971 h 1617170"/>
              <a:gd name="connsiteX8" fmla="*/ 2732478 w 3037278"/>
              <a:gd name="connsiteY8" fmla="*/ 399960 h 1617170"/>
              <a:gd name="connsiteX0" fmla="*/ 2732478 w 3037278"/>
              <a:gd name="connsiteY0" fmla="*/ 399960 h 1617170"/>
              <a:gd name="connsiteX1" fmla="*/ 2501564 w 3037278"/>
              <a:gd name="connsiteY1" fmla="*/ 1359863 h 1617170"/>
              <a:gd name="connsiteX2" fmla="*/ 1808823 w 3037278"/>
              <a:gd name="connsiteY2" fmla="*/ 759924 h 1617170"/>
              <a:gd name="connsiteX3" fmla="*/ 902021 w 3037278"/>
              <a:gd name="connsiteY3" fmla="*/ 493677 h 1617170"/>
              <a:gd name="connsiteX4" fmla="*/ 654254 w 3037278"/>
              <a:gd name="connsiteY4" fmla="*/ 1119887 h 1617170"/>
              <a:gd name="connsiteX5" fmla="*/ 115456 w 3037278"/>
              <a:gd name="connsiteY5" fmla="*/ 1239872 h 1617170"/>
              <a:gd name="connsiteX6" fmla="*/ 192428 w 3037278"/>
              <a:gd name="connsiteY6" fmla="*/ 159983 h 1617170"/>
              <a:gd name="connsiteX7" fmla="*/ 1270024 w 3037278"/>
              <a:gd name="connsiteY7" fmla="*/ 279971 h 1617170"/>
              <a:gd name="connsiteX8" fmla="*/ 2732478 w 3037278"/>
              <a:gd name="connsiteY8" fmla="*/ 399960 h 1617170"/>
              <a:gd name="connsiteX0" fmla="*/ 2732478 w 3037278"/>
              <a:gd name="connsiteY0" fmla="*/ 399960 h 1617170"/>
              <a:gd name="connsiteX1" fmla="*/ 2501564 w 3037278"/>
              <a:gd name="connsiteY1" fmla="*/ 1359863 h 1617170"/>
              <a:gd name="connsiteX2" fmla="*/ 1808823 w 3037278"/>
              <a:gd name="connsiteY2" fmla="*/ 759924 h 1617170"/>
              <a:gd name="connsiteX3" fmla="*/ 902021 w 3037278"/>
              <a:gd name="connsiteY3" fmla="*/ 493677 h 1617170"/>
              <a:gd name="connsiteX4" fmla="*/ 654254 w 3037278"/>
              <a:gd name="connsiteY4" fmla="*/ 1119887 h 1617170"/>
              <a:gd name="connsiteX5" fmla="*/ 115456 w 3037278"/>
              <a:gd name="connsiteY5" fmla="*/ 1239872 h 1617170"/>
              <a:gd name="connsiteX6" fmla="*/ 192428 w 3037278"/>
              <a:gd name="connsiteY6" fmla="*/ 159983 h 1617170"/>
              <a:gd name="connsiteX7" fmla="*/ 1270024 w 3037278"/>
              <a:gd name="connsiteY7" fmla="*/ 279971 h 1617170"/>
              <a:gd name="connsiteX8" fmla="*/ 2732478 w 3037278"/>
              <a:gd name="connsiteY8" fmla="*/ 399960 h 1617170"/>
              <a:gd name="connsiteX0" fmla="*/ 2732478 w 3037278"/>
              <a:gd name="connsiteY0" fmla="*/ 399960 h 1617170"/>
              <a:gd name="connsiteX1" fmla="*/ 2501564 w 3037278"/>
              <a:gd name="connsiteY1" fmla="*/ 1359863 h 1617170"/>
              <a:gd name="connsiteX2" fmla="*/ 1808823 w 3037278"/>
              <a:gd name="connsiteY2" fmla="*/ 759924 h 1617170"/>
              <a:gd name="connsiteX3" fmla="*/ 902021 w 3037278"/>
              <a:gd name="connsiteY3" fmla="*/ 493677 h 1617170"/>
              <a:gd name="connsiteX4" fmla="*/ 654254 w 3037278"/>
              <a:gd name="connsiteY4" fmla="*/ 1119887 h 1617170"/>
              <a:gd name="connsiteX5" fmla="*/ 115456 w 3037278"/>
              <a:gd name="connsiteY5" fmla="*/ 1239872 h 1617170"/>
              <a:gd name="connsiteX6" fmla="*/ 192428 w 3037278"/>
              <a:gd name="connsiteY6" fmla="*/ 159983 h 1617170"/>
              <a:gd name="connsiteX7" fmla="*/ 1270024 w 3037278"/>
              <a:gd name="connsiteY7" fmla="*/ 279971 h 1617170"/>
              <a:gd name="connsiteX8" fmla="*/ 2732478 w 3037278"/>
              <a:gd name="connsiteY8" fmla="*/ 399960 h 1617170"/>
              <a:gd name="connsiteX0" fmla="*/ 2732478 w 3037278"/>
              <a:gd name="connsiteY0" fmla="*/ 399960 h 1617170"/>
              <a:gd name="connsiteX1" fmla="*/ 2501564 w 3037278"/>
              <a:gd name="connsiteY1" fmla="*/ 1359863 h 1617170"/>
              <a:gd name="connsiteX2" fmla="*/ 1808823 w 3037278"/>
              <a:gd name="connsiteY2" fmla="*/ 759924 h 1617170"/>
              <a:gd name="connsiteX3" fmla="*/ 902021 w 3037278"/>
              <a:gd name="connsiteY3" fmla="*/ 493677 h 1617170"/>
              <a:gd name="connsiteX4" fmla="*/ 654254 w 3037278"/>
              <a:gd name="connsiteY4" fmla="*/ 1119887 h 1617170"/>
              <a:gd name="connsiteX5" fmla="*/ 115456 w 3037278"/>
              <a:gd name="connsiteY5" fmla="*/ 1239872 h 1617170"/>
              <a:gd name="connsiteX6" fmla="*/ 192428 w 3037278"/>
              <a:gd name="connsiteY6" fmla="*/ 159983 h 1617170"/>
              <a:gd name="connsiteX7" fmla="*/ 1270024 w 3037278"/>
              <a:gd name="connsiteY7" fmla="*/ 279971 h 1617170"/>
              <a:gd name="connsiteX8" fmla="*/ 2732478 w 3037278"/>
              <a:gd name="connsiteY8" fmla="*/ 399960 h 1617170"/>
              <a:gd name="connsiteX0" fmla="*/ 3672986 w 3977786"/>
              <a:gd name="connsiteY0" fmla="*/ 253701 h 1617170"/>
              <a:gd name="connsiteX1" fmla="*/ 2501564 w 3977786"/>
              <a:gd name="connsiteY1" fmla="*/ 1359863 h 1617170"/>
              <a:gd name="connsiteX2" fmla="*/ 1808823 w 3977786"/>
              <a:gd name="connsiteY2" fmla="*/ 759924 h 1617170"/>
              <a:gd name="connsiteX3" fmla="*/ 902021 w 3977786"/>
              <a:gd name="connsiteY3" fmla="*/ 493677 h 1617170"/>
              <a:gd name="connsiteX4" fmla="*/ 654254 w 3977786"/>
              <a:gd name="connsiteY4" fmla="*/ 1119887 h 1617170"/>
              <a:gd name="connsiteX5" fmla="*/ 115456 w 3977786"/>
              <a:gd name="connsiteY5" fmla="*/ 1239872 h 1617170"/>
              <a:gd name="connsiteX6" fmla="*/ 192428 w 3977786"/>
              <a:gd name="connsiteY6" fmla="*/ 159983 h 1617170"/>
              <a:gd name="connsiteX7" fmla="*/ 1270024 w 3977786"/>
              <a:gd name="connsiteY7" fmla="*/ 279971 h 1617170"/>
              <a:gd name="connsiteX8" fmla="*/ 3672986 w 3977786"/>
              <a:gd name="connsiteY8" fmla="*/ 253701 h 1617170"/>
              <a:gd name="connsiteX0" fmla="*/ 3672986 w 3977786"/>
              <a:gd name="connsiteY0" fmla="*/ 253701 h 1617170"/>
              <a:gd name="connsiteX1" fmla="*/ 3442072 w 3977786"/>
              <a:gd name="connsiteY1" fmla="*/ 1333592 h 1617170"/>
              <a:gd name="connsiteX2" fmla="*/ 1808823 w 3977786"/>
              <a:gd name="connsiteY2" fmla="*/ 759924 h 1617170"/>
              <a:gd name="connsiteX3" fmla="*/ 902021 w 3977786"/>
              <a:gd name="connsiteY3" fmla="*/ 493677 h 1617170"/>
              <a:gd name="connsiteX4" fmla="*/ 654254 w 3977786"/>
              <a:gd name="connsiteY4" fmla="*/ 1119887 h 1617170"/>
              <a:gd name="connsiteX5" fmla="*/ 115456 w 3977786"/>
              <a:gd name="connsiteY5" fmla="*/ 1239872 h 1617170"/>
              <a:gd name="connsiteX6" fmla="*/ 192428 w 3977786"/>
              <a:gd name="connsiteY6" fmla="*/ 159983 h 1617170"/>
              <a:gd name="connsiteX7" fmla="*/ 1270024 w 3977786"/>
              <a:gd name="connsiteY7" fmla="*/ 279971 h 1617170"/>
              <a:gd name="connsiteX8" fmla="*/ 3672986 w 3977786"/>
              <a:gd name="connsiteY8" fmla="*/ 253701 h 1617170"/>
              <a:gd name="connsiteX0" fmla="*/ 3842566 w 4147366"/>
              <a:gd name="connsiteY0" fmla="*/ 238083 h 1601552"/>
              <a:gd name="connsiteX1" fmla="*/ 3611652 w 4147366"/>
              <a:gd name="connsiteY1" fmla="*/ 1317974 h 1601552"/>
              <a:gd name="connsiteX2" fmla="*/ 1978403 w 4147366"/>
              <a:gd name="connsiteY2" fmla="*/ 744306 h 1601552"/>
              <a:gd name="connsiteX3" fmla="*/ 1071601 w 4147366"/>
              <a:gd name="connsiteY3" fmla="*/ 478059 h 1601552"/>
              <a:gd name="connsiteX4" fmla="*/ 823834 w 4147366"/>
              <a:gd name="connsiteY4" fmla="*/ 1104269 h 1601552"/>
              <a:gd name="connsiteX5" fmla="*/ 285036 w 4147366"/>
              <a:gd name="connsiteY5" fmla="*/ 1224254 h 1601552"/>
              <a:gd name="connsiteX6" fmla="*/ 362008 w 4147366"/>
              <a:gd name="connsiteY6" fmla="*/ 144365 h 1601552"/>
              <a:gd name="connsiteX7" fmla="*/ 2457083 w 4147366"/>
              <a:gd name="connsiteY7" fmla="*/ 358071 h 1601552"/>
              <a:gd name="connsiteX8" fmla="*/ 3842566 w 4147366"/>
              <a:gd name="connsiteY8" fmla="*/ 238083 h 1601552"/>
              <a:gd name="connsiteX0" fmla="*/ 3842566 w 4147366"/>
              <a:gd name="connsiteY0" fmla="*/ 238081 h 1601550"/>
              <a:gd name="connsiteX1" fmla="*/ 3611652 w 4147366"/>
              <a:gd name="connsiteY1" fmla="*/ 1317972 h 1601550"/>
              <a:gd name="connsiteX2" fmla="*/ 2534055 w 4147366"/>
              <a:gd name="connsiteY2" fmla="*/ 1197984 h 1601550"/>
              <a:gd name="connsiteX3" fmla="*/ 1071601 w 4147366"/>
              <a:gd name="connsiteY3" fmla="*/ 478057 h 1601550"/>
              <a:gd name="connsiteX4" fmla="*/ 823834 w 4147366"/>
              <a:gd name="connsiteY4" fmla="*/ 1104267 h 1601550"/>
              <a:gd name="connsiteX5" fmla="*/ 285036 w 4147366"/>
              <a:gd name="connsiteY5" fmla="*/ 1224252 h 1601550"/>
              <a:gd name="connsiteX6" fmla="*/ 362008 w 4147366"/>
              <a:gd name="connsiteY6" fmla="*/ 144363 h 1601550"/>
              <a:gd name="connsiteX7" fmla="*/ 2457083 w 4147366"/>
              <a:gd name="connsiteY7" fmla="*/ 358069 h 1601550"/>
              <a:gd name="connsiteX8" fmla="*/ 3842566 w 4147366"/>
              <a:gd name="connsiteY8" fmla="*/ 238081 h 1601550"/>
              <a:gd name="connsiteX0" fmla="*/ 3842566 w 4147366"/>
              <a:gd name="connsiteY0" fmla="*/ 238083 h 1601552"/>
              <a:gd name="connsiteX1" fmla="*/ 3611652 w 4147366"/>
              <a:gd name="connsiteY1" fmla="*/ 1317974 h 1601552"/>
              <a:gd name="connsiteX2" fmla="*/ 2534055 w 4147366"/>
              <a:gd name="connsiteY2" fmla="*/ 1197986 h 1601552"/>
              <a:gd name="connsiteX3" fmla="*/ 1225543 w 4147366"/>
              <a:gd name="connsiteY3" fmla="*/ 478057 h 1601552"/>
              <a:gd name="connsiteX4" fmla="*/ 823834 w 4147366"/>
              <a:gd name="connsiteY4" fmla="*/ 1104269 h 1601552"/>
              <a:gd name="connsiteX5" fmla="*/ 285036 w 4147366"/>
              <a:gd name="connsiteY5" fmla="*/ 1224254 h 1601552"/>
              <a:gd name="connsiteX6" fmla="*/ 362008 w 4147366"/>
              <a:gd name="connsiteY6" fmla="*/ 144365 h 1601552"/>
              <a:gd name="connsiteX7" fmla="*/ 2457083 w 4147366"/>
              <a:gd name="connsiteY7" fmla="*/ 358071 h 1601552"/>
              <a:gd name="connsiteX8" fmla="*/ 3842566 w 4147366"/>
              <a:gd name="connsiteY8" fmla="*/ 238083 h 1601552"/>
              <a:gd name="connsiteX0" fmla="*/ 3842566 w 4147366"/>
              <a:gd name="connsiteY0" fmla="*/ 238081 h 1601550"/>
              <a:gd name="connsiteX1" fmla="*/ 3611652 w 4147366"/>
              <a:gd name="connsiteY1" fmla="*/ 1317972 h 1601550"/>
              <a:gd name="connsiteX2" fmla="*/ 2534055 w 4147366"/>
              <a:gd name="connsiteY2" fmla="*/ 1197984 h 1601550"/>
              <a:gd name="connsiteX3" fmla="*/ 1225543 w 4147366"/>
              <a:gd name="connsiteY3" fmla="*/ 478055 h 1601550"/>
              <a:gd name="connsiteX4" fmla="*/ 823834 w 4147366"/>
              <a:gd name="connsiteY4" fmla="*/ 1104267 h 1601550"/>
              <a:gd name="connsiteX5" fmla="*/ 285036 w 4147366"/>
              <a:gd name="connsiteY5" fmla="*/ 1224252 h 1601550"/>
              <a:gd name="connsiteX6" fmla="*/ 362008 w 4147366"/>
              <a:gd name="connsiteY6" fmla="*/ 144363 h 1601550"/>
              <a:gd name="connsiteX7" fmla="*/ 2457083 w 4147366"/>
              <a:gd name="connsiteY7" fmla="*/ 358069 h 1601550"/>
              <a:gd name="connsiteX8" fmla="*/ 3842566 w 4147366"/>
              <a:gd name="connsiteY8" fmla="*/ 238081 h 1601550"/>
              <a:gd name="connsiteX0" fmla="*/ 2918911 w 3675795"/>
              <a:gd name="connsiteY0" fmla="*/ 478057 h 1601552"/>
              <a:gd name="connsiteX1" fmla="*/ 3611652 w 3675795"/>
              <a:gd name="connsiteY1" fmla="*/ 1317974 h 1601552"/>
              <a:gd name="connsiteX2" fmla="*/ 2534055 w 3675795"/>
              <a:gd name="connsiteY2" fmla="*/ 1197986 h 1601552"/>
              <a:gd name="connsiteX3" fmla="*/ 1225543 w 3675795"/>
              <a:gd name="connsiteY3" fmla="*/ 478057 h 1601552"/>
              <a:gd name="connsiteX4" fmla="*/ 823834 w 3675795"/>
              <a:gd name="connsiteY4" fmla="*/ 1104269 h 1601552"/>
              <a:gd name="connsiteX5" fmla="*/ 285036 w 3675795"/>
              <a:gd name="connsiteY5" fmla="*/ 1224254 h 1601552"/>
              <a:gd name="connsiteX6" fmla="*/ 362008 w 3675795"/>
              <a:gd name="connsiteY6" fmla="*/ 144365 h 1601552"/>
              <a:gd name="connsiteX7" fmla="*/ 2457083 w 3675795"/>
              <a:gd name="connsiteY7" fmla="*/ 358071 h 1601552"/>
              <a:gd name="connsiteX8" fmla="*/ 2918911 w 3675795"/>
              <a:gd name="connsiteY8" fmla="*/ 478057 h 1601552"/>
              <a:gd name="connsiteX0" fmla="*/ 2918911 w 3223711"/>
              <a:gd name="connsiteY0" fmla="*/ 478055 h 1601550"/>
              <a:gd name="connsiteX1" fmla="*/ 2918912 w 3223711"/>
              <a:gd name="connsiteY1" fmla="*/ 958008 h 1601550"/>
              <a:gd name="connsiteX2" fmla="*/ 2534055 w 3223711"/>
              <a:gd name="connsiteY2" fmla="*/ 1197984 h 1601550"/>
              <a:gd name="connsiteX3" fmla="*/ 1225543 w 3223711"/>
              <a:gd name="connsiteY3" fmla="*/ 478055 h 1601550"/>
              <a:gd name="connsiteX4" fmla="*/ 823834 w 3223711"/>
              <a:gd name="connsiteY4" fmla="*/ 1104267 h 1601550"/>
              <a:gd name="connsiteX5" fmla="*/ 285036 w 3223711"/>
              <a:gd name="connsiteY5" fmla="*/ 1224252 h 1601550"/>
              <a:gd name="connsiteX6" fmla="*/ 362008 w 3223711"/>
              <a:gd name="connsiteY6" fmla="*/ 144363 h 1601550"/>
              <a:gd name="connsiteX7" fmla="*/ 2457083 w 3223711"/>
              <a:gd name="connsiteY7" fmla="*/ 358069 h 1601550"/>
              <a:gd name="connsiteX8" fmla="*/ 2918911 w 3223711"/>
              <a:gd name="connsiteY8" fmla="*/ 478055 h 1601550"/>
              <a:gd name="connsiteX0" fmla="*/ 2764968 w 3069768"/>
              <a:gd name="connsiteY0" fmla="*/ 498054 h 1621549"/>
              <a:gd name="connsiteX1" fmla="*/ 2764969 w 3069768"/>
              <a:gd name="connsiteY1" fmla="*/ 978007 h 1621549"/>
              <a:gd name="connsiteX2" fmla="*/ 2380112 w 3069768"/>
              <a:gd name="connsiteY2" fmla="*/ 1217983 h 1621549"/>
              <a:gd name="connsiteX3" fmla="*/ 1071600 w 3069768"/>
              <a:gd name="connsiteY3" fmla="*/ 498054 h 1621549"/>
              <a:gd name="connsiteX4" fmla="*/ 669891 w 3069768"/>
              <a:gd name="connsiteY4" fmla="*/ 1124266 h 1621549"/>
              <a:gd name="connsiteX5" fmla="*/ 131093 w 3069768"/>
              <a:gd name="connsiteY5" fmla="*/ 1244251 h 1621549"/>
              <a:gd name="connsiteX6" fmla="*/ 208065 w 3069768"/>
              <a:gd name="connsiteY6" fmla="*/ 164362 h 1621549"/>
              <a:gd name="connsiteX7" fmla="*/ 1379486 w 3069768"/>
              <a:gd name="connsiteY7" fmla="*/ 258078 h 1621549"/>
              <a:gd name="connsiteX8" fmla="*/ 2764968 w 3069768"/>
              <a:gd name="connsiteY8" fmla="*/ 498054 h 1621549"/>
              <a:gd name="connsiteX0" fmla="*/ 2380113 w 2764969"/>
              <a:gd name="connsiteY0" fmla="*/ 378066 h 1621549"/>
              <a:gd name="connsiteX1" fmla="*/ 2764969 w 2764969"/>
              <a:gd name="connsiteY1" fmla="*/ 978007 h 1621549"/>
              <a:gd name="connsiteX2" fmla="*/ 2380112 w 2764969"/>
              <a:gd name="connsiteY2" fmla="*/ 1217983 h 1621549"/>
              <a:gd name="connsiteX3" fmla="*/ 1071600 w 2764969"/>
              <a:gd name="connsiteY3" fmla="*/ 498054 h 1621549"/>
              <a:gd name="connsiteX4" fmla="*/ 669891 w 2764969"/>
              <a:gd name="connsiteY4" fmla="*/ 1124266 h 1621549"/>
              <a:gd name="connsiteX5" fmla="*/ 131093 w 2764969"/>
              <a:gd name="connsiteY5" fmla="*/ 1244251 h 1621549"/>
              <a:gd name="connsiteX6" fmla="*/ 208065 w 2764969"/>
              <a:gd name="connsiteY6" fmla="*/ 164362 h 1621549"/>
              <a:gd name="connsiteX7" fmla="*/ 1379486 w 2764969"/>
              <a:gd name="connsiteY7" fmla="*/ 258078 h 1621549"/>
              <a:gd name="connsiteX8" fmla="*/ 2380113 w 2764969"/>
              <a:gd name="connsiteY8" fmla="*/ 378066 h 1621549"/>
              <a:gd name="connsiteX0" fmla="*/ 2534056 w 2838856"/>
              <a:gd name="connsiteY0" fmla="*/ 378066 h 1621549"/>
              <a:gd name="connsiteX1" fmla="*/ 2764969 w 2838856"/>
              <a:gd name="connsiteY1" fmla="*/ 978007 h 1621549"/>
              <a:gd name="connsiteX2" fmla="*/ 2380112 w 2838856"/>
              <a:gd name="connsiteY2" fmla="*/ 1217983 h 1621549"/>
              <a:gd name="connsiteX3" fmla="*/ 1071600 w 2838856"/>
              <a:gd name="connsiteY3" fmla="*/ 498054 h 1621549"/>
              <a:gd name="connsiteX4" fmla="*/ 669891 w 2838856"/>
              <a:gd name="connsiteY4" fmla="*/ 1124266 h 1621549"/>
              <a:gd name="connsiteX5" fmla="*/ 131093 w 2838856"/>
              <a:gd name="connsiteY5" fmla="*/ 1244251 h 1621549"/>
              <a:gd name="connsiteX6" fmla="*/ 208065 w 2838856"/>
              <a:gd name="connsiteY6" fmla="*/ 164362 h 1621549"/>
              <a:gd name="connsiteX7" fmla="*/ 1379486 w 2838856"/>
              <a:gd name="connsiteY7" fmla="*/ 258078 h 1621549"/>
              <a:gd name="connsiteX8" fmla="*/ 2534056 w 2838856"/>
              <a:gd name="connsiteY8" fmla="*/ 378066 h 1621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38856" h="1621549">
                <a:moveTo>
                  <a:pt x="2534056" y="378066"/>
                </a:moveTo>
                <a:cubicBezTo>
                  <a:pt x="2838856" y="441128"/>
                  <a:pt x="2790626" y="838021"/>
                  <a:pt x="2764969" y="978007"/>
                </a:cubicBezTo>
                <a:cubicBezTo>
                  <a:pt x="2739312" y="1117993"/>
                  <a:pt x="2662340" y="1297975"/>
                  <a:pt x="2380112" y="1217983"/>
                </a:cubicBezTo>
                <a:cubicBezTo>
                  <a:pt x="2097884" y="1137991"/>
                  <a:pt x="1264028" y="438060"/>
                  <a:pt x="1071600" y="498054"/>
                </a:cubicBezTo>
                <a:cubicBezTo>
                  <a:pt x="807751" y="560986"/>
                  <a:pt x="924242" y="490746"/>
                  <a:pt x="669891" y="1124266"/>
                </a:cubicBezTo>
                <a:cubicBezTo>
                  <a:pt x="347497" y="1621549"/>
                  <a:pt x="208064" y="1404235"/>
                  <a:pt x="131093" y="1244251"/>
                </a:cubicBezTo>
                <a:cubicBezTo>
                  <a:pt x="54122" y="1084267"/>
                  <a:pt x="0" y="328724"/>
                  <a:pt x="208065" y="164362"/>
                </a:cubicBezTo>
                <a:cubicBezTo>
                  <a:pt x="416131" y="0"/>
                  <a:pt x="991821" y="222461"/>
                  <a:pt x="1379486" y="258078"/>
                </a:cubicBezTo>
                <a:cubicBezTo>
                  <a:pt x="1767151" y="293695"/>
                  <a:pt x="2245523" y="318828"/>
                  <a:pt x="2534056" y="378066"/>
                </a:cubicBezTo>
                <a:close/>
              </a:path>
            </a:pathLst>
          </a:custGeom>
          <a:solidFill>
            <a:srgbClr val="FFFF0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403648" y="3501008"/>
            <a:ext cx="360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800" i="1" dirty="0" smtClean="0"/>
              <a:t>S</a:t>
            </a:r>
            <a:endParaRPr lang="en-US" sz="2800" i="1" dirty="0"/>
          </a:p>
        </p:txBody>
      </p:sp>
      <p:sp>
        <p:nvSpPr>
          <p:cNvPr id="13" name="TextBox 12"/>
          <p:cNvSpPr txBox="1"/>
          <p:nvPr/>
        </p:nvSpPr>
        <p:spPr>
          <a:xfrm>
            <a:off x="2051720" y="1763524"/>
            <a:ext cx="23762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b="1" dirty="0">
                <a:solidFill>
                  <a:srgbClr val="C00000"/>
                </a:solidFill>
              </a:rPr>
              <a:t>d</a:t>
            </a:r>
            <a:r>
              <a:rPr lang="da-DK" b="1" dirty="0" smtClean="0">
                <a:solidFill>
                  <a:srgbClr val="C00000"/>
                </a:solidFill>
              </a:rPr>
              <a:t>ownloadede sider</a:t>
            </a:r>
            <a:endParaRPr lang="en-US" b="1" dirty="0">
              <a:solidFill>
                <a:srgbClr val="C00000"/>
              </a:solidFill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2786332" y="2101498"/>
            <a:ext cx="129484" cy="322525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/>
      <p:bldP spid="1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5166" y="188640"/>
            <a:ext cx="7211144" cy="1143000"/>
          </a:xfrm>
        </p:spPr>
        <p:txBody>
          <a:bodyPr/>
          <a:lstStyle/>
          <a:p>
            <a:pPr algn="l"/>
            <a:r>
              <a:rPr lang="da-DK" dirty="0" err="1" smtClean="0">
                <a:solidFill>
                  <a:schemeClr val="tx1"/>
                </a:solidFill>
              </a:rPr>
              <a:t>robots.txt</a:t>
            </a:r>
            <a:r>
              <a:rPr lang="da-DK" dirty="0" smtClean="0">
                <a:solidFill>
                  <a:schemeClr val="tx1"/>
                </a:solidFill>
              </a:rPr>
              <a:t> @ 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7" name="Content Placeholder 6" descr="nytlogo379x64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767012" y="3558381"/>
            <a:ext cx="3609975" cy="609600"/>
          </a:xfrm>
        </p:spPr>
      </p:pic>
      <p:pic>
        <p:nvPicPr>
          <p:cNvPr id="7065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1267544"/>
            <a:ext cx="64770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nytlogo379x64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9927" y="462682"/>
            <a:ext cx="3609975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Robusthed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82960" y="980728"/>
            <a:ext cx="8229600" cy="4525963"/>
          </a:xfrm>
        </p:spPr>
        <p:txBody>
          <a:bodyPr>
            <a:normAutofit fontScale="92500" lnSpcReduction="20000"/>
          </a:bodyPr>
          <a:lstStyle/>
          <a:p>
            <a:endParaRPr lang="en-US" b="1" dirty="0" smtClean="0"/>
          </a:p>
          <a:p>
            <a:r>
              <a:rPr lang="en-US" dirty="0" err="1" smtClean="0"/>
              <a:t>Normalisering</a:t>
            </a:r>
            <a:r>
              <a:rPr lang="en-US" dirty="0" smtClean="0"/>
              <a:t> </a:t>
            </a:r>
            <a:r>
              <a:rPr lang="en-US" dirty="0" err="1" smtClean="0"/>
              <a:t>af</a:t>
            </a:r>
            <a:r>
              <a:rPr lang="en-US" dirty="0" smtClean="0"/>
              <a:t> </a:t>
            </a:r>
            <a:r>
              <a:rPr lang="en-US" dirty="0" err="1" smtClean="0"/>
              <a:t>URLer</a:t>
            </a:r>
            <a:endParaRPr lang="en-US" dirty="0" smtClean="0"/>
          </a:p>
          <a:p>
            <a:r>
              <a:rPr lang="en-US" dirty="0" err="1" smtClean="0"/>
              <a:t>Parsning</a:t>
            </a:r>
            <a:r>
              <a:rPr lang="en-US" dirty="0" smtClean="0"/>
              <a:t> </a:t>
            </a:r>
            <a:r>
              <a:rPr lang="en-US" dirty="0" err="1" smtClean="0"/>
              <a:t>af</a:t>
            </a:r>
            <a:r>
              <a:rPr lang="en-US" dirty="0" smtClean="0"/>
              <a:t> </a:t>
            </a:r>
            <a:r>
              <a:rPr lang="en-US" dirty="0" err="1" smtClean="0"/>
              <a:t>malformet</a:t>
            </a:r>
            <a:r>
              <a:rPr lang="en-US" dirty="0" smtClean="0"/>
              <a:t> HTML</a:t>
            </a:r>
          </a:p>
          <a:p>
            <a:r>
              <a:rPr lang="en-US" dirty="0" smtClean="0"/>
              <a:t>Mange </a:t>
            </a:r>
            <a:r>
              <a:rPr lang="en-US" dirty="0" err="1" smtClean="0"/>
              <a:t>filtyper</a:t>
            </a:r>
            <a:endParaRPr lang="en-US" dirty="0" smtClean="0"/>
          </a:p>
          <a:p>
            <a:r>
              <a:rPr lang="en-US" dirty="0" err="1" smtClean="0"/>
              <a:t>Forkert</a:t>
            </a:r>
            <a:r>
              <a:rPr lang="en-US" dirty="0" smtClean="0"/>
              <a:t> content-type </a:t>
            </a:r>
            <a:r>
              <a:rPr lang="en-US" dirty="0" err="1" smtClean="0"/>
              <a:t>fra</a:t>
            </a:r>
            <a:r>
              <a:rPr lang="en-US" dirty="0" smtClean="0"/>
              <a:t> server</a:t>
            </a:r>
          </a:p>
          <a:p>
            <a:r>
              <a:rPr lang="en-US" dirty="0" err="1" smtClean="0"/>
              <a:t>Forkert</a:t>
            </a:r>
            <a:r>
              <a:rPr lang="en-US" dirty="0" smtClean="0"/>
              <a:t> HTTP response code </a:t>
            </a:r>
            <a:r>
              <a:rPr lang="en-US" dirty="0" err="1" smtClean="0"/>
              <a:t>fra</a:t>
            </a:r>
            <a:r>
              <a:rPr lang="en-US" dirty="0" smtClean="0"/>
              <a:t> server</a:t>
            </a:r>
          </a:p>
          <a:p>
            <a:r>
              <a:rPr lang="en-US" dirty="0" err="1" smtClean="0"/>
              <a:t>Enorme</a:t>
            </a:r>
            <a:r>
              <a:rPr lang="en-US" dirty="0" smtClean="0"/>
              <a:t> filer</a:t>
            </a:r>
          </a:p>
          <a:p>
            <a:r>
              <a:rPr lang="en-US" dirty="0" err="1" smtClean="0"/>
              <a:t>Uendelige</a:t>
            </a:r>
            <a:r>
              <a:rPr lang="en-US" dirty="0" smtClean="0"/>
              <a:t> URL-</a:t>
            </a:r>
            <a:r>
              <a:rPr lang="en-US" dirty="0" err="1" smtClean="0"/>
              <a:t>løkker</a:t>
            </a:r>
            <a:r>
              <a:rPr lang="en-US" dirty="0" smtClean="0"/>
              <a:t> (crawler traps)</a:t>
            </a:r>
          </a:p>
          <a:p>
            <a:r>
              <a:rPr lang="en-US" dirty="0" smtClean="0"/>
              <a:t>...</a:t>
            </a:r>
          </a:p>
        </p:txBody>
      </p:sp>
      <p:sp>
        <p:nvSpPr>
          <p:cNvPr id="4" name="Rectangle 3"/>
          <p:cNvSpPr/>
          <p:nvPr/>
        </p:nvSpPr>
        <p:spPr>
          <a:xfrm>
            <a:off x="827584" y="5517232"/>
            <a:ext cx="7488832" cy="954107"/>
          </a:xfrm>
          <a:prstGeom prst="rect">
            <a:avLst/>
          </a:prstGeom>
          <a:solidFill>
            <a:schemeClr val="accent3"/>
          </a:solidFill>
        </p:spPr>
        <p:txBody>
          <a:bodyPr wrap="square">
            <a:spAutoFit/>
          </a:bodyPr>
          <a:lstStyle/>
          <a:p>
            <a:pPr algn="ctr"/>
            <a:r>
              <a:rPr lang="da-DK" sz="2800" dirty="0" smtClean="0"/>
              <a:t>Vær konservativ – opgiv at finde alt</a:t>
            </a:r>
          </a:p>
          <a:p>
            <a:pPr algn="ctr"/>
            <a:r>
              <a:rPr lang="da-DK" sz="2800" dirty="0" err="1" smtClean="0"/>
              <a:t>Crawling</a:t>
            </a:r>
            <a:r>
              <a:rPr lang="da-DK" sz="2800" dirty="0" smtClean="0"/>
              <a:t> kan tage måneder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Designovervejelser</a:t>
            </a:r>
            <a:r>
              <a:rPr lang="en-US" b="1" dirty="0" smtClean="0"/>
              <a:t> - Crawling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600200"/>
            <a:ext cx="8229600" cy="4525963"/>
          </a:xfrm>
        </p:spPr>
        <p:txBody>
          <a:bodyPr/>
          <a:lstStyle/>
          <a:p>
            <a:r>
              <a:rPr lang="en-US" dirty="0" err="1" smtClean="0"/>
              <a:t>Startpunkt</a:t>
            </a:r>
            <a:r>
              <a:rPr lang="en-US" dirty="0" smtClean="0"/>
              <a:t> (initial </a:t>
            </a:r>
            <a:r>
              <a:rPr lang="en-US" i="1" dirty="0" smtClean="0"/>
              <a:t>S</a:t>
            </a:r>
            <a:r>
              <a:rPr lang="en-US" dirty="0" smtClean="0"/>
              <a:t>)</a:t>
            </a:r>
          </a:p>
          <a:p>
            <a:r>
              <a:rPr lang="en-US" dirty="0" smtClean="0"/>
              <a:t>Crawl-</a:t>
            </a:r>
            <a:r>
              <a:rPr lang="en-US" dirty="0" err="1" smtClean="0"/>
              <a:t>strategi</a:t>
            </a:r>
            <a:r>
              <a:rPr lang="en-US" dirty="0" smtClean="0"/>
              <a:t> (</a:t>
            </a:r>
            <a:r>
              <a:rPr lang="en-US" dirty="0" err="1" smtClean="0"/>
              <a:t>valg</a:t>
            </a:r>
            <a:r>
              <a:rPr lang="en-US" dirty="0" smtClean="0"/>
              <a:t> </a:t>
            </a:r>
            <a:r>
              <a:rPr lang="en-US" dirty="0" err="1" smtClean="0"/>
              <a:t>af</a:t>
            </a:r>
            <a:r>
              <a:rPr lang="en-US" dirty="0" smtClean="0"/>
              <a:t> </a:t>
            </a:r>
            <a:r>
              <a:rPr lang="en-US" i="1" dirty="0" smtClean="0"/>
              <a:t>s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Mærkning</a:t>
            </a:r>
            <a:r>
              <a:rPr lang="en-US" dirty="0" smtClean="0"/>
              <a:t> </a:t>
            </a:r>
            <a:r>
              <a:rPr lang="en-US" dirty="0" err="1" smtClean="0"/>
              <a:t>af</a:t>
            </a:r>
            <a:r>
              <a:rPr lang="en-US" dirty="0" smtClean="0"/>
              <a:t> </a:t>
            </a:r>
            <a:r>
              <a:rPr lang="en-US" dirty="0" err="1" smtClean="0"/>
              <a:t>besøgte</a:t>
            </a:r>
            <a:r>
              <a:rPr lang="en-US" dirty="0" smtClean="0"/>
              <a:t> </a:t>
            </a:r>
            <a:r>
              <a:rPr lang="en-US" dirty="0" err="1" smtClean="0"/>
              <a:t>sider</a:t>
            </a:r>
            <a:endParaRPr lang="en-US" dirty="0" smtClean="0"/>
          </a:p>
          <a:p>
            <a:r>
              <a:rPr lang="en-US" dirty="0" err="1" smtClean="0"/>
              <a:t>Robusthed</a:t>
            </a:r>
            <a:endParaRPr lang="en-US" dirty="0" smtClean="0"/>
          </a:p>
          <a:p>
            <a:r>
              <a:rPr lang="da-DK" dirty="0" smtClean="0"/>
              <a:t>Ressourceforbrug (egne og andres ressourcer)</a:t>
            </a:r>
          </a:p>
          <a:p>
            <a:r>
              <a:rPr lang="en-US" dirty="0" err="1" smtClean="0"/>
              <a:t>Opdatering</a:t>
            </a:r>
            <a:r>
              <a:rPr lang="en-US" dirty="0" smtClean="0"/>
              <a:t>: </a:t>
            </a:r>
            <a:r>
              <a:rPr lang="en-US" dirty="0" err="1" smtClean="0"/>
              <a:t>Kontinuert</a:t>
            </a:r>
            <a:r>
              <a:rPr lang="en-US" dirty="0" smtClean="0"/>
              <a:t> vs. </a:t>
            </a:r>
            <a:r>
              <a:rPr lang="en-US" dirty="0" err="1" smtClean="0"/>
              <a:t>periodisk</a:t>
            </a:r>
            <a:r>
              <a:rPr lang="en-US" dirty="0" smtClean="0"/>
              <a:t> crawling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187624" y="5469031"/>
            <a:ext cx="77048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1252538" algn="l"/>
              </a:tabLst>
            </a:pPr>
            <a:r>
              <a:rPr lang="da-DK" sz="2400" b="1" dirty="0" smtClean="0">
                <a:solidFill>
                  <a:srgbClr val="C00000"/>
                </a:solidFill>
              </a:rPr>
              <a:t>Output:	DB med besøgte dokumenter</a:t>
            </a:r>
          </a:p>
          <a:p>
            <a:pPr>
              <a:tabLst>
                <a:tab pos="1252538" algn="l"/>
              </a:tabLst>
            </a:pPr>
            <a:r>
              <a:rPr lang="en-US" sz="2400" b="1" dirty="0" smtClean="0">
                <a:solidFill>
                  <a:srgbClr val="C00000"/>
                </a:solidFill>
              </a:rPr>
              <a:t>	DB med links </a:t>
            </a:r>
            <a:r>
              <a:rPr lang="en-US" sz="2400" b="1" dirty="0" err="1" smtClean="0">
                <a:solidFill>
                  <a:srgbClr val="C00000"/>
                </a:solidFill>
              </a:rPr>
              <a:t>i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</a:rPr>
              <a:t>disse</a:t>
            </a:r>
            <a:r>
              <a:rPr lang="en-US" sz="2400" b="1" dirty="0" smtClean="0">
                <a:solidFill>
                  <a:srgbClr val="C00000"/>
                </a:solidFill>
              </a:rPr>
              <a:t> (</a:t>
            </a:r>
            <a:r>
              <a:rPr lang="en-US" sz="2400" b="1" dirty="0" err="1" smtClean="0">
                <a:solidFill>
                  <a:srgbClr val="C00000"/>
                </a:solidFill>
              </a:rPr>
              <a:t>kanterne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</a:rPr>
              <a:t>i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</a:rPr>
              <a:t>Internetgrafen</a:t>
            </a:r>
            <a:r>
              <a:rPr lang="en-US" sz="2400" b="1" dirty="0" smtClean="0">
                <a:solidFill>
                  <a:srgbClr val="C00000"/>
                </a:solidFill>
              </a:rPr>
              <a:t>)</a:t>
            </a:r>
          </a:p>
          <a:p>
            <a:pPr>
              <a:tabLst>
                <a:tab pos="1252538" algn="l"/>
              </a:tabLst>
            </a:pPr>
            <a:r>
              <a:rPr lang="en-US" sz="2400" b="1" dirty="0" smtClean="0">
                <a:solidFill>
                  <a:srgbClr val="C00000"/>
                </a:solidFill>
              </a:rPr>
              <a:t>	DB med </a:t>
            </a:r>
            <a:r>
              <a:rPr lang="en-US" sz="2400" b="1" dirty="0" err="1" smtClean="0">
                <a:solidFill>
                  <a:srgbClr val="C00000"/>
                </a:solidFill>
              </a:rPr>
              <a:t>DokumentID</a:t>
            </a:r>
            <a:r>
              <a:rPr lang="en-US" sz="2400" b="1" dirty="0" smtClean="0">
                <a:solidFill>
                  <a:srgbClr val="C00000"/>
                </a:solidFill>
              </a:rPr>
              <a:t>–URL </a:t>
            </a:r>
            <a:r>
              <a:rPr lang="en-US" sz="2400" b="1" dirty="0" err="1" smtClean="0">
                <a:solidFill>
                  <a:srgbClr val="C00000"/>
                </a:solidFill>
              </a:rPr>
              <a:t>mapning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364088" y="1615440"/>
            <a:ext cx="3528392" cy="2245608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tabLst>
                <a:tab pos="269875" algn="l"/>
                <a:tab pos="539750" algn="l"/>
                <a:tab pos="808038" algn="l"/>
              </a:tabLst>
            </a:pPr>
            <a:r>
              <a:rPr lang="en-US" sz="2000" i="1" dirty="0" smtClean="0"/>
              <a:t>S</a:t>
            </a:r>
            <a:r>
              <a:rPr lang="en-US" sz="2000" dirty="0" smtClean="0"/>
              <a:t> = {</a:t>
            </a:r>
            <a:r>
              <a:rPr lang="en-US" sz="2000" dirty="0" err="1" smtClean="0"/>
              <a:t>startside</a:t>
            </a:r>
            <a:r>
              <a:rPr lang="en-US" sz="2000" dirty="0" smtClean="0"/>
              <a:t>}</a:t>
            </a:r>
          </a:p>
          <a:p>
            <a:pPr>
              <a:tabLst>
                <a:tab pos="269875" algn="l"/>
                <a:tab pos="539750" algn="l"/>
                <a:tab pos="808038" algn="l"/>
              </a:tabLst>
            </a:pPr>
            <a:r>
              <a:rPr lang="en-US" sz="2000" b="1" dirty="0" smtClean="0"/>
              <a:t>repeat</a:t>
            </a:r>
          </a:p>
          <a:p>
            <a:pPr>
              <a:tabLst>
                <a:tab pos="269875" algn="l"/>
                <a:tab pos="539750" algn="l"/>
                <a:tab pos="808038" algn="l"/>
              </a:tabLst>
            </a:pPr>
            <a:r>
              <a:rPr lang="en-US" sz="2000" dirty="0" smtClean="0"/>
              <a:t>	</a:t>
            </a:r>
            <a:r>
              <a:rPr lang="en-US" sz="2000" dirty="0" err="1" smtClean="0"/>
              <a:t>fjern</a:t>
            </a:r>
            <a:r>
              <a:rPr lang="en-US" sz="2000" dirty="0" smtClean="0"/>
              <a:t> en side </a:t>
            </a:r>
            <a:r>
              <a:rPr lang="en-US" sz="2000" i="1" dirty="0" smtClean="0"/>
              <a:t>s</a:t>
            </a:r>
            <a:r>
              <a:rPr lang="en-US" sz="2000" dirty="0" smtClean="0"/>
              <a:t> </a:t>
            </a:r>
            <a:r>
              <a:rPr lang="en-US" sz="2000" dirty="0" err="1" smtClean="0"/>
              <a:t>fra</a:t>
            </a:r>
            <a:r>
              <a:rPr lang="en-US" sz="2000" dirty="0" smtClean="0"/>
              <a:t> </a:t>
            </a:r>
            <a:r>
              <a:rPr lang="en-US" sz="2000" i="1" dirty="0" smtClean="0"/>
              <a:t>S</a:t>
            </a:r>
          </a:p>
          <a:p>
            <a:pPr>
              <a:tabLst>
                <a:tab pos="269875" algn="l"/>
                <a:tab pos="539750" algn="l"/>
                <a:tab pos="808038" algn="l"/>
              </a:tabLst>
            </a:pPr>
            <a:r>
              <a:rPr lang="en-US" sz="2000" dirty="0" smtClean="0"/>
              <a:t>	parse </a:t>
            </a:r>
            <a:r>
              <a:rPr lang="en-US" sz="2000" i="1" dirty="0" smtClean="0"/>
              <a:t>s</a:t>
            </a:r>
            <a:r>
              <a:rPr lang="en-US" sz="2000" dirty="0" smtClean="0"/>
              <a:t> </a:t>
            </a:r>
            <a:r>
              <a:rPr lang="en-US" sz="2000" dirty="0" err="1" smtClean="0"/>
              <a:t>og</a:t>
            </a:r>
            <a:r>
              <a:rPr lang="en-US" sz="2000" dirty="0" smtClean="0"/>
              <a:t> find </a:t>
            </a:r>
            <a:r>
              <a:rPr lang="en-US" sz="2000" dirty="0" err="1" smtClean="0"/>
              <a:t>alle</a:t>
            </a:r>
            <a:r>
              <a:rPr lang="en-US" sz="2000" dirty="0" smtClean="0"/>
              <a:t> links (</a:t>
            </a:r>
            <a:r>
              <a:rPr lang="en-US" sz="2000" i="1" dirty="0" smtClean="0"/>
              <a:t>s</a:t>
            </a:r>
            <a:r>
              <a:rPr lang="en-US" sz="2000" dirty="0" smtClean="0"/>
              <a:t>, </a:t>
            </a:r>
            <a:r>
              <a:rPr lang="en-US" sz="2000" i="1" dirty="0" smtClean="0"/>
              <a:t>v</a:t>
            </a:r>
            <a:r>
              <a:rPr lang="en-US" sz="2000" dirty="0" smtClean="0"/>
              <a:t>)</a:t>
            </a:r>
          </a:p>
          <a:p>
            <a:pPr>
              <a:tabLst>
                <a:tab pos="269875" algn="l"/>
                <a:tab pos="539750" algn="l"/>
                <a:tab pos="808038" algn="l"/>
              </a:tabLst>
            </a:pPr>
            <a:r>
              <a:rPr lang="en-US" sz="2000" b="1" dirty="0" smtClean="0"/>
              <a:t>	</a:t>
            </a:r>
            <a:r>
              <a:rPr lang="en-US" sz="2000" b="1" dirty="0" err="1" smtClean="0"/>
              <a:t>foreach</a:t>
            </a:r>
            <a:r>
              <a:rPr lang="en-US" sz="2000" dirty="0" smtClean="0"/>
              <a:t> (</a:t>
            </a:r>
            <a:r>
              <a:rPr lang="en-US" sz="2000" i="1" dirty="0" smtClean="0"/>
              <a:t>s</a:t>
            </a:r>
            <a:r>
              <a:rPr lang="en-US" sz="2000" dirty="0" smtClean="0"/>
              <a:t>, </a:t>
            </a:r>
            <a:r>
              <a:rPr lang="en-US" sz="2000" i="1" dirty="0" smtClean="0"/>
              <a:t>v</a:t>
            </a:r>
            <a:r>
              <a:rPr lang="en-US" sz="2000" dirty="0" smtClean="0"/>
              <a:t>)</a:t>
            </a:r>
          </a:p>
          <a:p>
            <a:pPr>
              <a:tabLst>
                <a:tab pos="269875" algn="l"/>
                <a:tab pos="539750" algn="l"/>
                <a:tab pos="808038" algn="l"/>
              </a:tabLst>
            </a:pPr>
            <a:r>
              <a:rPr lang="da-DK" sz="2000" b="1" dirty="0" smtClean="0"/>
              <a:t>		</a:t>
            </a:r>
            <a:r>
              <a:rPr lang="da-DK" sz="2000" b="1" dirty="0" err="1" smtClean="0"/>
              <a:t>if</a:t>
            </a:r>
            <a:r>
              <a:rPr lang="da-DK" sz="2000" b="1" dirty="0" smtClean="0"/>
              <a:t> </a:t>
            </a:r>
            <a:r>
              <a:rPr lang="da-DK" sz="2000" i="1" dirty="0" smtClean="0"/>
              <a:t>v</a:t>
            </a:r>
            <a:r>
              <a:rPr lang="da-DK" sz="2000" dirty="0" smtClean="0"/>
              <a:t> ikke besøgt før</a:t>
            </a:r>
          </a:p>
          <a:p>
            <a:pPr>
              <a:tabLst>
                <a:tab pos="269875" algn="l"/>
                <a:tab pos="539750" algn="l"/>
                <a:tab pos="808038" algn="l"/>
              </a:tabLst>
            </a:pPr>
            <a:r>
              <a:rPr lang="en-US" sz="2000" dirty="0" smtClean="0"/>
              <a:t>			</a:t>
            </a:r>
            <a:r>
              <a:rPr lang="en-US" sz="2000" dirty="0" err="1" smtClean="0"/>
              <a:t>indsæt</a:t>
            </a:r>
            <a:r>
              <a:rPr lang="en-US" sz="2000" dirty="0" smtClean="0"/>
              <a:t> </a:t>
            </a:r>
            <a:r>
              <a:rPr lang="en-US" sz="2000" i="1" dirty="0" smtClean="0"/>
              <a:t>v</a:t>
            </a:r>
            <a:r>
              <a:rPr lang="en-US" sz="2000" dirty="0" smtClean="0"/>
              <a:t> </a:t>
            </a:r>
            <a:r>
              <a:rPr lang="en-US" sz="2000" dirty="0" err="1" smtClean="0"/>
              <a:t>i</a:t>
            </a:r>
            <a:r>
              <a:rPr lang="en-US" sz="2000" dirty="0" smtClean="0"/>
              <a:t> </a:t>
            </a:r>
            <a:r>
              <a:rPr lang="en-US" sz="2000" i="1" dirty="0" smtClean="0"/>
              <a:t>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Resourceforbrug</a:t>
            </a:r>
            <a:endParaRPr lang="en-US" b="1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err="1" smtClean="0">
                <a:solidFill>
                  <a:srgbClr val="C00000"/>
                </a:solidFill>
              </a:rPr>
              <a:t>Egne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resourcer</a:t>
            </a:r>
            <a:endParaRPr lang="en-US" dirty="0" smtClean="0">
              <a:solidFill>
                <a:srgbClr val="C00000"/>
              </a:solidFill>
            </a:endParaRPr>
          </a:p>
          <a:p>
            <a:pPr lvl="1"/>
            <a:r>
              <a:rPr lang="en-US" dirty="0" err="1" smtClean="0"/>
              <a:t>Båndbredde</a:t>
            </a:r>
            <a:r>
              <a:rPr lang="en-US" dirty="0" smtClean="0"/>
              <a:t> (global request rate)</a:t>
            </a:r>
          </a:p>
          <a:p>
            <a:pPr lvl="1"/>
            <a:r>
              <a:rPr lang="en-US" dirty="0" err="1" smtClean="0"/>
              <a:t>Lagerplads</a:t>
            </a:r>
            <a:r>
              <a:rPr lang="en-US" dirty="0" smtClean="0"/>
              <a:t> (</a:t>
            </a:r>
            <a:r>
              <a:rPr lang="en-US" dirty="0" err="1" smtClean="0"/>
              <a:t>brug</a:t>
            </a:r>
            <a:r>
              <a:rPr lang="en-US" dirty="0" smtClean="0"/>
              <a:t> </a:t>
            </a:r>
            <a:r>
              <a:rPr lang="en-US" dirty="0" err="1" smtClean="0"/>
              <a:t>kompakte</a:t>
            </a:r>
            <a:r>
              <a:rPr lang="en-US" dirty="0" smtClean="0"/>
              <a:t> </a:t>
            </a:r>
            <a:r>
              <a:rPr lang="en-US" dirty="0" err="1" smtClean="0"/>
              <a:t>repræsentationer</a:t>
            </a:r>
            <a:r>
              <a:rPr lang="en-US" dirty="0" smtClean="0"/>
              <a:t>)</a:t>
            </a:r>
          </a:p>
          <a:p>
            <a:pPr lvl="1"/>
            <a:r>
              <a:rPr lang="da-DK" dirty="0" smtClean="0"/>
              <a:t>Distribuér på flere maskiner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Andres </a:t>
            </a:r>
            <a:r>
              <a:rPr lang="en-US" dirty="0" err="1" smtClean="0">
                <a:solidFill>
                  <a:srgbClr val="C00000"/>
                </a:solidFill>
              </a:rPr>
              <a:t>resourcer</a:t>
            </a:r>
            <a:r>
              <a:rPr lang="en-US" dirty="0" smtClean="0">
                <a:solidFill>
                  <a:srgbClr val="C00000"/>
                </a:solidFill>
              </a:rPr>
              <a:t> (politeness)</a:t>
            </a:r>
          </a:p>
          <a:p>
            <a:pPr lvl="1"/>
            <a:r>
              <a:rPr lang="en-US" dirty="0" err="1" smtClean="0"/>
              <a:t>Båndbredde</a:t>
            </a:r>
            <a:r>
              <a:rPr lang="en-US" dirty="0" smtClean="0"/>
              <a:t> (</a:t>
            </a:r>
            <a:r>
              <a:rPr lang="en-US" dirty="0" err="1" smtClean="0"/>
              <a:t>lokal</a:t>
            </a:r>
            <a:r>
              <a:rPr lang="en-US" dirty="0" smtClean="0"/>
              <a:t> request rate); </a:t>
            </a:r>
            <a:r>
              <a:rPr lang="en-US" dirty="0" err="1" smtClean="0"/>
              <a:t>tommelfingerregel</a:t>
            </a:r>
            <a:r>
              <a:rPr lang="en-US" dirty="0" smtClean="0"/>
              <a:t>: 30 </a:t>
            </a:r>
            <a:r>
              <a:rPr lang="en-US" dirty="0" err="1" smtClean="0"/>
              <a:t>sekunder</a:t>
            </a:r>
            <a:r>
              <a:rPr lang="en-US" dirty="0" smtClean="0"/>
              <a:t> </a:t>
            </a:r>
            <a:r>
              <a:rPr lang="en-US" dirty="0" err="1" smtClean="0"/>
              <a:t>mellem</a:t>
            </a:r>
            <a:r>
              <a:rPr lang="en-US" dirty="0" smtClean="0"/>
              <a:t> request </a:t>
            </a:r>
            <a:r>
              <a:rPr lang="en-US" dirty="0" err="1" smtClean="0"/>
              <a:t>til</a:t>
            </a:r>
            <a:r>
              <a:rPr lang="en-US" dirty="0" smtClean="0"/>
              <a:t> </a:t>
            </a:r>
            <a:r>
              <a:rPr lang="en-US" dirty="0" err="1" smtClean="0"/>
              <a:t>samme</a:t>
            </a:r>
            <a:r>
              <a:rPr lang="en-US" dirty="0" smtClean="0"/>
              <a:t> site.</a:t>
            </a:r>
          </a:p>
          <a:p>
            <a:r>
              <a:rPr lang="en-US" dirty="0" smtClean="0"/>
              <a:t>Robots Exclusion Protocol (www.robotstxt.org)</a:t>
            </a:r>
          </a:p>
          <a:p>
            <a:r>
              <a:rPr lang="en-US" dirty="0" err="1" smtClean="0"/>
              <a:t>Giv</a:t>
            </a:r>
            <a:r>
              <a:rPr lang="en-US" dirty="0" smtClean="0"/>
              <a:t> </a:t>
            </a:r>
            <a:r>
              <a:rPr lang="en-US" dirty="0" err="1" smtClean="0"/>
              <a:t>kontakt</a:t>
            </a:r>
            <a:r>
              <a:rPr lang="en-US" dirty="0" smtClean="0"/>
              <a:t> info </a:t>
            </a:r>
            <a:r>
              <a:rPr lang="en-US" dirty="0" err="1" smtClean="0"/>
              <a:t>i</a:t>
            </a:r>
            <a:r>
              <a:rPr lang="en-US" dirty="0" smtClean="0"/>
              <a:t> HTTP-request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Erfaringer</a:t>
            </a:r>
            <a:r>
              <a:rPr lang="en-US" b="1" dirty="0" smtClean="0"/>
              <a:t> </a:t>
            </a:r>
            <a:r>
              <a:rPr lang="en-US" b="1" dirty="0" err="1" smtClean="0"/>
              <a:t>ang</a:t>
            </a:r>
            <a:r>
              <a:rPr lang="en-US" b="1" dirty="0" smtClean="0"/>
              <a:t>. </a:t>
            </a:r>
            <a:r>
              <a:rPr lang="en-US" b="1" dirty="0" err="1" smtClean="0"/>
              <a:t>Effektivitet</a:t>
            </a:r>
            <a:endParaRPr lang="en-US" b="1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927373"/>
            <a:ext cx="8229600" cy="4525963"/>
          </a:xfrm>
        </p:spPr>
        <p:txBody>
          <a:bodyPr>
            <a:normAutofit/>
          </a:bodyPr>
          <a:lstStyle/>
          <a:p>
            <a:r>
              <a:rPr lang="da-DK" dirty="0" smtClean="0"/>
              <a:t>Brug </a:t>
            </a:r>
            <a:r>
              <a:rPr lang="da-DK" dirty="0" err="1" smtClean="0"/>
              <a:t>caching</a:t>
            </a:r>
            <a:r>
              <a:rPr lang="da-DK" dirty="0" smtClean="0"/>
              <a:t> (DNS opslag, </a:t>
            </a:r>
            <a:r>
              <a:rPr lang="da-DK" dirty="0" err="1" smtClean="0"/>
              <a:t>robots.txt</a:t>
            </a:r>
            <a:r>
              <a:rPr lang="da-DK" dirty="0" smtClean="0"/>
              <a:t> filer, senest mødte </a:t>
            </a:r>
            <a:r>
              <a:rPr lang="en-US" dirty="0" err="1" smtClean="0"/>
              <a:t>URL’er</a:t>
            </a:r>
            <a:r>
              <a:rPr lang="en-US" dirty="0" smtClean="0"/>
              <a:t>)</a:t>
            </a:r>
          </a:p>
          <a:p>
            <a:r>
              <a:rPr lang="en-US" dirty="0" err="1" smtClean="0">
                <a:solidFill>
                  <a:srgbClr val="C00000"/>
                </a:solidFill>
              </a:rPr>
              <a:t>Flaskehals</a:t>
            </a:r>
            <a:r>
              <a:rPr lang="en-US" dirty="0" smtClean="0"/>
              <a:t> </a:t>
            </a:r>
            <a:r>
              <a:rPr lang="en-US" dirty="0" err="1" smtClean="0"/>
              <a:t>er</a:t>
            </a:r>
            <a:r>
              <a:rPr lang="en-US" dirty="0" smtClean="0"/>
              <a:t> </a:t>
            </a:r>
            <a:r>
              <a:rPr lang="en-US" dirty="0" err="1" smtClean="0"/>
              <a:t>ofte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C00000"/>
                </a:solidFill>
              </a:rPr>
              <a:t>disk</a:t>
            </a:r>
            <a:r>
              <a:rPr lang="en-US" dirty="0" smtClean="0"/>
              <a:t> I/O under </a:t>
            </a:r>
            <a:r>
              <a:rPr lang="en-US" dirty="0" err="1" smtClean="0"/>
              <a:t>tilgang</a:t>
            </a:r>
            <a:r>
              <a:rPr lang="en-US" dirty="0" smtClean="0"/>
              <a:t> </a:t>
            </a:r>
            <a:r>
              <a:rPr lang="en-US" dirty="0" err="1" smtClean="0"/>
              <a:t>til</a:t>
            </a:r>
            <a:r>
              <a:rPr lang="en-US" dirty="0" smtClean="0"/>
              <a:t> </a:t>
            </a:r>
            <a:r>
              <a:rPr lang="en-US" dirty="0" err="1" smtClean="0"/>
              <a:t>datastrukturerne</a:t>
            </a:r>
            <a:endParaRPr lang="en-US" dirty="0" smtClean="0"/>
          </a:p>
          <a:p>
            <a:r>
              <a:rPr lang="da-DK" dirty="0" smtClean="0"/>
              <a:t>CPU </a:t>
            </a:r>
            <a:r>
              <a:rPr lang="da-DK" dirty="0" err="1" smtClean="0"/>
              <a:t>cycler</a:t>
            </a:r>
            <a:r>
              <a:rPr lang="da-DK" dirty="0" smtClean="0"/>
              <a:t> er ikke flaskehals</a:t>
            </a:r>
            <a:endParaRPr lang="en-US" dirty="0" smtClean="0"/>
          </a:p>
          <a:p>
            <a:r>
              <a:rPr lang="en-US" dirty="0" smtClean="0"/>
              <a:t>En </a:t>
            </a:r>
            <a:r>
              <a:rPr lang="en-US" dirty="0" err="1" smtClean="0"/>
              <a:t>tunet</a:t>
            </a:r>
            <a:r>
              <a:rPr lang="en-US" dirty="0" smtClean="0"/>
              <a:t> crawler (</a:t>
            </a:r>
            <a:r>
              <a:rPr lang="en-US" dirty="0" err="1" smtClean="0"/>
              <a:t>på</a:t>
            </a:r>
            <a:r>
              <a:rPr lang="en-US" dirty="0" smtClean="0"/>
              <a:t> </a:t>
            </a:r>
            <a:r>
              <a:rPr lang="en-US" dirty="0" err="1" smtClean="0"/>
              <a:t>een</a:t>
            </a:r>
            <a:r>
              <a:rPr lang="en-US" dirty="0" smtClean="0"/>
              <a:t> </a:t>
            </a:r>
            <a:r>
              <a:rPr lang="en-US" dirty="0" err="1" smtClean="0"/>
              <a:t>eller</a:t>
            </a:r>
            <a:r>
              <a:rPr lang="en-US" dirty="0" smtClean="0"/>
              <a:t> </a:t>
            </a:r>
            <a:r>
              <a:rPr lang="en-US" dirty="0" err="1" smtClean="0"/>
              <a:t>få</a:t>
            </a:r>
            <a:r>
              <a:rPr lang="en-US" dirty="0" smtClean="0"/>
              <a:t> </a:t>
            </a:r>
            <a:r>
              <a:rPr lang="en-US" dirty="0" err="1" smtClean="0"/>
              <a:t>maskiner</a:t>
            </a:r>
            <a:r>
              <a:rPr lang="en-US" dirty="0" smtClean="0"/>
              <a:t>) </a:t>
            </a:r>
            <a:r>
              <a:rPr lang="en-US" dirty="0" err="1" smtClean="0"/>
              <a:t>kan</a:t>
            </a:r>
            <a:r>
              <a:rPr lang="en-US" dirty="0" smtClean="0"/>
              <a:t> </a:t>
            </a:r>
            <a:r>
              <a:rPr lang="en-US" dirty="0" err="1" smtClean="0"/>
              <a:t>crawle</a:t>
            </a:r>
            <a:r>
              <a:rPr lang="en-US" dirty="0" smtClean="0"/>
              <a:t> </a:t>
            </a:r>
            <a:r>
              <a:rPr lang="da-DK" dirty="0" smtClean="0"/>
              <a:t>200-400 </a:t>
            </a:r>
            <a:r>
              <a:rPr lang="da-DK" dirty="0" err="1" smtClean="0"/>
              <a:t>sider/sek</a:t>
            </a:r>
            <a:r>
              <a:rPr lang="da-DK" dirty="0" smtClean="0"/>
              <a:t>  35 </a:t>
            </a:r>
            <a:r>
              <a:rPr lang="da-DK" dirty="0" err="1" smtClean="0"/>
              <a:t>mio</a:t>
            </a:r>
            <a:r>
              <a:rPr lang="da-DK" dirty="0" smtClean="0"/>
              <a:t> sider/dag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err="1" smtClean="0"/>
              <a:t>Indeksering</a:t>
            </a:r>
            <a:r>
              <a:rPr lang="en-US" b="1" dirty="0" smtClean="0"/>
              <a:t> </a:t>
            </a:r>
            <a:r>
              <a:rPr lang="en-US" b="1" dirty="0" err="1" smtClean="0"/>
              <a:t>af</a:t>
            </a:r>
            <a:r>
              <a:rPr lang="en-US" b="1" dirty="0" smtClean="0"/>
              <a:t> </a:t>
            </a:r>
            <a:r>
              <a:rPr lang="en-US" b="1" dirty="0" err="1" smtClean="0"/>
              <a:t>dokumenter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9632" y="2320280"/>
            <a:ext cx="7283152" cy="3701008"/>
          </a:xfrm>
        </p:spPr>
        <p:txBody>
          <a:bodyPr>
            <a:normAutofit/>
          </a:bodyPr>
          <a:lstStyle/>
          <a:p>
            <a:r>
              <a:rPr lang="en-US" dirty="0" err="1" smtClean="0"/>
              <a:t>Preprocessér</a:t>
            </a:r>
            <a:r>
              <a:rPr lang="en-US" dirty="0" smtClean="0"/>
              <a:t> en </a:t>
            </a:r>
            <a:r>
              <a:rPr lang="en-US" dirty="0" err="1" smtClean="0"/>
              <a:t>dokumentsamling</a:t>
            </a:r>
            <a:r>
              <a:rPr lang="en-US" dirty="0" smtClean="0"/>
              <a:t> </a:t>
            </a:r>
            <a:r>
              <a:rPr lang="en-US" dirty="0" err="1" smtClean="0"/>
              <a:t>så</a:t>
            </a:r>
            <a:r>
              <a:rPr lang="en-US" dirty="0" smtClean="0"/>
              <a:t> </a:t>
            </a:r>
            <a:r>
              <a:rPr lang="en-US" dirty="0" err="1" smtClean="0"/>
              <a:t>dokumenter</a:t>
            </a:r>
            <a:r>
              <a:rPr lang="en-US" dirty="0" smtClean="0"/>
              <a:t> </a:t>
            </a:r>
            <a:r>
              <a:rPr lang="da-DK" dirty="0" smtClean="0"/>
              <a:t>med et givet søgeord kan blive returneret hurtigt</a:t>
            </a:r>
          </a:p>
          <a:p>
            <a:endParaRPr lang="da-DK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da-DK" dirty="0" smtClean="0">
                <a:solidFill>
                  <a:srgbClr val="C00000"/>
                </a:solidFill>
              </a:rPr>
              <a:t>		</a:t>
            </a:r>
            <a:r>
              <a:rPr lang="en-US" dirty="0" smtClean="0">
                <a:solidFill>
                  <a:srgbClr val="C00000"/>
                </a:solidFill>
              </a:rPr>
              <a:t>Input: </a:t>
            </a:r>
            <a:r>
              <a:rPr lang="en-US" dirty="0" err="1" smtClean="0">
                <a:solidFill>
                  <a:srgbClr val="C00000"/>
                </a:solidFill>
              </a:rPr>
              <a:t>dokumentsamling</a:t>
            </a:r>
            <a:endParaRPr lang="en-US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rgbClr val="C00000"/>
                </a:solidFill>
              </a:rPr>
              <a:t>		Output: </a:t>
            </a:r>
            <a:r>
              <a:rPr lang="en-US" dirty="0" err="1" smtClean="0">
                <a:solidFill>
                  <a:srgbClr val="C00000"/>
                </a:solidFill>
              </a:rPr>
              <a:t>søgestruktur</a:t>
            </a:r>
            <a:endParaRPr lang="en-US" dirty="0" smtClean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err="1" smtClean="0"/>
              <a:t>Indeksering</a:t>
            </a:r>
            <a:r>
              <a:rPr lang="en-US" b="1" dirty="0" smtClean="0"/>
              <a:t>: </a:t>
            </a:r>
            <a:r>
              <a:rPr lang="en-US" b="1" dirty="0" err="1" smtClean="0"/>
              <a:t>Inverteret</a:t>
            </a:r>
            <a:r>
              <a:rPr lang="en-US" b="1" dirty="0" smtClean="0"/>
              <a:t> </a:t>
            </a:r>
            <a:r>
              <a:rPr lang="en-US" b="1" dirty="0" err="1" smtClean="0"/>
              <a:t>fil</a:t>
            </a:r>
            <a:r>
              <a:rPr lang="en-US" b="1" dirty="0" smtClean="0"/>
              <a:t> + </a:t>
            </a:r>
            <a:r>
              <a:rPr lang="en-US" b="1" dirty="0" err="1" smtClean="0"/>
              <a:t>leksikon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 fontScale="92500" lnSpcReduction="10000"/>
          </a:bodyPr>
          <a:lstStyle/>
          <a:p>
            <a:r>
              <a:rPr lang="da-DK" b="1" dirty="0" smtClean="0">
                <a:solidFill>
                  <a:srgbClr val="C00000"/>
                </a:solidFill>
              </a:rPr>
              <a:t>Inverteret fil </a:t>
            </a:r>
            <a:r>
              <a:rPr lang="da-DK" dirty="0" smtClean="0"/>
              <a:t>= for hvert ord </a:t>
            </a:r>
            <a:r>
              <a:rPr lang="da-DK" i="1" dirty="0" smtClean="0"/>
              <a:t>w</a:t>
            </a:r>
            <a:r>
              <a:rPr lang="da-DK" dirty="0" smtClean="0"/>
              <a:t> en liste af dokumenter </a:t>
            </a:r>
            <a:r>
              <a:rPr lang="en-US" dirty="0" err="1" smtClean="0"/>
              <a:t>indeholdende</a:t>
            </a:r>
            <a:r>
              <a:rPr lang="en-US" dirty="0" smtClean="0"/>
              <a:t> </a:t>
            </a:r>
            <a:r>
              <a:rPr lang="en-US" i="1" dirty="0" smtClean="0"/>
              <a:t>w</a:t>
            </a:r>
            <a:endParaRPr lang="en-US" dirty="0" smtClean="0"/>
          </a:p>
          <a:p>
            <a:r>
              <a:rPr lang="nn-NO" b="1" dirty="0" smtClean="0">
                <a:solidFill>
                  <a:srgbClr val="C00000"/>
                </a:solidFill>
              </a:rPr>
              <a:t>Leksikon</a:t>
            </a:r>
            <a:r>
              <a:rPr lang="nn-NO" dirty="0" smtClean="0">
                <a:solidFill>
                  <a:srgbClr val="C00000"/>
                </a:solidFill>
              </a:rPr>
              <a:t> </a:t>
            </a:r>
            <a:r>
              <a:rPr lang="nn-NO" dirty="0" smtClean="0"/>
              <a:t>= </a:t>
            </a:r>
            <a:r>
              <a:rPr lang="nn-NO" dirty="0" err="1" smtClean="0"/>
              <a:t>ordbog</a:t>
            </a:r>
            <a:r>
              <a:rPr lang="nn-NO" dirty="0" smtClean="0"/>
              <a:t> over alle </a:t>
            </a:r>
            <a:r>
              <a:rPr lang="nn-NO" dirty="0" err="1" smtClean="0"/>
              <a:t>forekommende</a:t>
            </a:r>
            <a:r>
              <a:rPr lang="nn-NO" dirty="0" smtClean="0"/>
              <a:t> ord </a:t>
            </a:r>
            <a:r>
              <a:rPr lang="en-US" dirty="0" smtClean="0"/>
              <a:t>(</a:t>
            </a:r>
            <a:r>
              <a:rPr lang="en-US" dirty="0" err="1" smtClean="0"/>
              <a:t>nøgle</a:t>
            </a:r>
            <a:r>
              <a:rPr lang="en-US" dirty="0" smtClean="0"/>
              <a:t> = </a:t>
            </a:r>
            <a:r>
              <a:rPr lang="en-US" dirty="0" err="1" smtClean="0"/>
              <a:t>ord</a:t>
            </a:r>
            <a:r>
              <a:rPr lang="en-US" dirty="0" smtClean="0"/>
              <a:t>, </a:t>
            </a:r>
            <a:r>
              <a:rPr lang="en-US" dirty="0" err="1" smtClean="0"/>
              <a:t>værdi</a:t>
            </a:r>
            <a:r>
              <a:rPr lang="en-US" dirty="0" smtClean="0"/>
              <a:t> = pointer </a:t>
            </a:r>
            <a:r>
              <a:rPr lang="en-US" dirty="0" err="1" smtClean="0"/>
              <a:t>til</a:t>
            </a:r>
            <a:r>
              <a:rPr lang="en-US" dirty="0" smtClean="0"/>
              <a:t> </a:t>
            </a:r>
            <a:r>
              <a:rPr lang="en-US" dirty="0" err="1" smtClean="0"/>
              <a:t>liste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inverteret</a:t>
            </a:r>
            <a:r>
              <a:rPr lang="en-US" dirty="0" smtClean="0"/>
              <a:t> </a:t>
            </a:r>
            <a:r>
              <a:rPr lang="en-US" dirty="0" err="1" smtClean="0"/>
              <a:t>fil</a:t>
            </a:r>
            <a:r>
              <a:rPr lang="en-US" dirty="0" smtClean="0"/>
              <a:t> + </a:t>
            </a:r>
            <a:r>
              <a:rPr lang="en-US" dirty="0" err="1" smtClean="0"/>
              <a:t>evt</a:t>
            </a:r>
            <a:r>
              <a:rPr lang="en-US" dirty="0" smtClean="0"/>
              <a:t>. </a:t>
            </a:r>
            <a:r>
              <a:rPr lang="en-US" dirty="0" err="1" smtClean="0"/>
              <a:t>ekstra</a:t>
            </a:r>
            <a:r>
              <a:rPr lang="en-US" dirty="0" smtClean="0"/>
              <a:t> </a:t>
            </a:r>
            <a:r>
              <a:rPr lang="da-DK" dirty="0" smtClean="0"/>
              <a:t>info for ordet, fx længde af listen)</a:t>
            </a:r>
          </a:p>
          <a:p>
            <a:endParaRPr lang="da-DK" dirty="0" smtClean="0"/>
          </a:p>
          <a:p>
            <a:pPr algn="ctr">
              <a:buNone/>
            </a:pPr>
            <a:r>
              <a:rPr lang="en-US" dirty="0" smtClean="0"/>
              <a:t>For en milliard </a:t>
            </a:r>
            <a:r>
              <a:rPr lang="en-US" dirty="0" err="1" smtClean="0"/>
              <a:t>dokumenter</a:t>
            </a:r>
            <a:r>
              <a:rPr lang="en-US" dirty="0" smtClean="0"/>
              <a:t>:</a:t>
            </a:r>
          </a:p>
          <a:p>
            <a:pPr>
              <a:buNone/>
            </a:pPr>
            <a:r>
              <a:rPr lang="en-US" dirty="0" smtClean="0"/>
              <a:t>		</a:t>
            </a:r>
          </a:p>
          <a:p>
            <a:pPr>
              <a:buNone/>
            </a:pPr>
            <a:r>
              <a:rPr lang="en-US" dirty="0" smtClean="0"/>
              <a:t>		</a:t>
            </a:r>
            <a:r>
              <a:rPr lang="en-US" b="1" dirty="0" err="1" smtClean="0"/>
              <a:t>Inverteret</a:t>
            </a:r>
            <a:r>
              <a:rPr lang="en-US" b="1" dirty="0" smtClean="0"/>
              <a:t> </a:t>
            </a:r>
            <a:r>
              <a:rPr lang="en-US" b="1" dirty="0" err="1" smtClean="0"/>
              <a:t>fil</a:t>
            </a:r>
            <a:r>
              <a:rPr lang="en-US" dirty="0" smtClean="0"/>
              <a:t>: </a:t>
            </a:r>
            <a:r>
              <a:rPr lang="en-US" dirty="0" err="1" smtClean="0"/>
              <a:t>totale</a:t>
            </a:r>
            <a:r>
              <a:rPr lang="en-US" dirty="0" smtClean="0"/>
              <a:t> </a:t>
            </a:r>
            <a:r>
              <a:rPr lang="en-US" dirty="0" err="1" smtClean="0"/>
              <a:t>antal</a:t>
            </a:r>
            <a:r>
              <a:rPr lang="en-US" dirty="0" smtClean="0"/>
              <a:t> </a:t>
            </a:r>
            <a:r>
              <a:rPr lang="en-US" dirty="0" err="1" smtClean="0"/>
              <a:t>ord</a:t>
            </a:r>
            <a:r>
              <a:rPr lang="en-US" dirty="0" smtClean="0"/>
              <a:t> 100 </a:t>
            </a:r>
            <a:r>
              <a:rPr lang="en-US" dirty="0" err="1" smtClean="0"/>
              <a:t>mia</a:t>
            </a:r>
            <a:endParaRPr lang="en-US" dirty="0" smtClean="0"/>
          </a:p>
          <a:p>
            <a:pPr>
              <a:buNone/>
            </a:pPr>
            <a:r>
              <a:rPr lang="da-DK" dirty="0" smtClean="0"/>
              <a:t>		</a:t>
            </a:r>
            <a:r>
              <a:rPr lang="da-DK" b="1" dirty="0" smtClean="0"/>
              <a:t>Leksikon</a:t>
            </a:r>
            <a:r>
              <a:rPr lang="da-DK" dirty="0" smtClean="0"/>
              <a:t>:  antal forskellige ord  2 </a:t>
            </a:r>
            <a:r>
              <a:rPr lang="da-DK" dirty="0" err="1" smtClean="0"/>
              <a:t>mio</a:t>
            </a:r>
            <a:endParaRPr lang="da-DK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7668344" y="5899338"/>
            <a:ext cx="936104" cy="553998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da-DK" sz="3000" dirty="0" smtClean="0"/>
              <a:t>RAM</a:t>
            </a:r>
            <a:endParaRPr lang="en-US" sz="3000" dirty="0"/>
          </a:p>
        </p:txBody>
      </p:sp>
      <p:sp>
        <p:nvSpPr>
          <p:cNvPr id="5" name="TextBox 4"/>
          <p:cNvSpPr txBox="1"/>
          <p:nvPr/>
        </p:nvSpPr>
        <p:spPr>
          <a:xfrm>
            <a:off x="7668344" y="5251266"/>
            <a:ext cx="936104" cy="553998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a-DK" sz="3000" dirty="0" smtClean="0"/>
              <a:t>DISK</a:t>
            </a:r>
            <a:endParaRPr lang="en-US" sz="3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err="1" smtClean="0"/>
              <a:t>Inverteret</a:t>
            </a:r>
            <a:r>
              <a:rPr lang="en-US" b="1" dirty="0" smtClean="0"/>
              <a:t> </a:t>
            </a:r>
            <a:r>
              <a:rPr lang="en-US" b="1" dirty="0" err="1" smtClean="0"/>
              <a:t>Fil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85000" lnSpcReduction="10000"/>
          </a:bodyPr>
          <a:lstStyle/>
          <a:p>
            <a:pPr>
              <a:tabLst>
                <a:tab pos="900113" algn="l"/>
              </a:tabLst>
            </a:pPr>
            <a:r>
              <a:rPr lang="da-DK" dirty="0" smtClean="0"/>
              <a:t>Simpel (forekomst af ord i dokument):</a:t>
            </a:r>
          </a:p>
          <a:p>
            <a:pPr lvl="1">
              <a:buNone/>
              <a:tabLst>
                <a:tab pos="900113" algn="l"/>
              </a:tabLst>
            </a:pPr>
            <a:r>
              <a:rPr lang="en-US" dirty="0" smtClean="0"/>
              <a:t>	</a:t>
            </a:r>
            <a:r>
              <a:rPr lang="en-US" dirty="0" smtClean="0">
                <a:solidFill>
                  <a:srgbClr val="C00000"/>
                </a:solidFill>
              </a:rPr>
              <a:t>	ord1: </a:t>
            </a:r>
            <a:r>
              <a:rPr lang="en-US" dirty="0" err="1" smtClean="0">
                <a:solidFill>
                  <a:schemeClr val="tx2"/>
                </a:solidFill>
              </a:rPr>
              <a:t>DocID</a:t>
            </a:r>
            <a:r>
              <a:rPr lang="en-US" dirty="0" smtClean="0">
                <a:solidFill>
                  <a:schemeClr val="tx2"/>
                </a:solidFill>
              </a:rPr>
              <a:t>, </a:t>
            </a:r>
            <a:r>
              <a:rPr lang="en-US" dirty="0" err="1" smtClean="0">
                <a:solidFill>
                  <a:schemeClr val="tx2"/>
                </a:solidFill>
              </a:rPr>
              <a:t>DocID</a:t>
            </a:r>
            <a:r>
              <a:rPr lang="en-US" dirty="0" smtClean="0">
                <a:solidFill>
                  <a:schemeClr val="tx2"/>
                </a:solidFill>
              </a:rPr>
              <a:t>, </a:t>
            </a:r>
            <a:r>
              <a:rPr lang="en-US" dirty="0" err="1" smtClean="0">
                <a:solidFill>
                  <a:schemeClr val="tx2"/>
                </a:solidFill>
              </a:rPr>
              <a:t>DocID</a:t>
            </a:r>
            <a:endParaRPr lang="en-US" dirty="0" smtClean="0">
              <a:solidFill>
                <a:schemeClr val="tx2"/>
              </a:solidFill>
            </a:endParaRPr>
          </a:p>
          <a:p>
            <a:pPr lvl="1">
              <a:buNone/>
              <a:tabLst>
                <a:tab pos="900113" algn="l"/>
              </a:tabLst>
            </a:pPr>
            <a:r>
              <a:rPr lang="en-US" dirty="0" smtClean="0">
                <a:solidFill>
                  <a:srgbClr val="C00000"/>
                </a:solidFill>
              </a:rPr>
              <a:t>		ord2: </a:t>
            </a:r>
            <a:r>
              <a:rPr lang="en-US" dirty="0" err="1" smtClean="0">
                <a:solidFill>
                  <a:schemeClr val="tx2"/>
                </a:solidFill>
              </a:rPr>
              <a:t>DocID</a:t>
            </a:r>
            <a:r>
              <a:rPr lang="en-US" dirty="0" smtClean="0">
                <a:solidFill>
                  <a:schemeClr val="tx2"/>
                </a:solidFill>
              </a:rPr>
              <a:t>, </a:t>
            </a:r>
            <a:r>
              <a:rPr lang="en-US" dirty="0" err="1" smtClean="0">
                <a:solidFill>
                  <a:schemeClr val="tx2"/>
                </a:solidFill>
              </a:rPr>
              <a:t>DocID</a:t>
            </a:r>
            <a:endParaRPr lang="en-US" dirty="0" smtClean="0">
              <a:solidFill>
                <a:schemeClr val="tx2"/>
              </a:solidFill>
            </a:endParaRPr>
          </a:p>
          <a:p>
            <a:pPr lvl="1">
              <a:buNone/>
              <a:tabLst>
                <a:tab pos="900113" algn="l"/>
              </a:tabLst>
            </a:pPr>
            <a:r>
              <a:rPr lang="en-US" dirty="0" smtClean="0">
                <a:solidFill>
                  <a:srgbClr val="C00000"/>
                </a:solidFill>
              </a:rPr>
              <a:t>		</a:t>
            </a:r>
            <a:r>
              <a:rPr lang="nl-NL" dirty="0" smtClean="0">
                <a:solidFill>
                  <a:srgbClr val="C00000"/>
                </a:solidFill>
              </a:rPr>
              <a:t>ord3: </a:t>
            </a:r>
            <a:r>
              <a:rPr lang="nl-NL" dirty="0" err="1" smtClean="0">
                <a:solidFill>
                  <a:schemeClr val="tx2"/>
                </a:solidFill>
              </a:rPr>
              <a:t>DocID</a:t>
            </a:r>
            <a:r>
              <a:rPr lang="nl-NL" dirty="0" smtClean="0">
                <a:solidFill>
                  <a:schemeClr val="tx2"/>
                </a:solidFill>
              </a:rPr>
              <a:t>, </a:t>
            </a:r>
            <a:r>
              <a:rPr lang="nl-NL" dirty="0" err="1" smtClean="0">
                <a:solidFill>
                  <a:schemeClr val="tx2"/>
                </a:solidFill>
              </a:rPr>
              <a:t>DocID</a:t>
            </a:r>
            <a:r>
              <a:rPr lang="nl-NL" dirty="0" smtClean="0">
                <a:solidFill>
                  <a:schemeClr val="tx2"/>
                </a:solidFill>
              </a:rPr>
              <a:t>, </a:t>
            </a:r>
            <a:r>
              <a:rPr lang="nl-NL" dirty="0" err="1" smtClean="0">
                <a:solidFill>
                  <a:schemeClr val="tx2"/>
                </a:solidFill>
              </a:rPr>
              <a:t>DocID</a:t>
            </a:r>
            <a:r>
              <a:rPr lang="nl-NL" dirty="0" smtClean="0">
                <a:solidFill>
                  <a:schemeClr val="tx2"/>
                </a:solidFill>
              </a:rPr>
              <a:t>, </a:t>
            </a:r>
            <a:r>
              <a:rPr lang="nl-NL" dirty="0" err="1" smtClean="0">
                <a:solidFill>
                  <a:schemeClr val="tx2"/>
                </a:solidFill>
              </a:rPr>
              <a:t>DocID</a:t>
            </a:r>
            <a:r>
              <a:rPr lang="nl-NL" dirty="0" smtClean="0">
                <a:solidFill>
                  <a:schemeClr val="tx2"/>
                </a:solidFill>
              </a:rPr>
              <a:t>, </a:t>
            </a:r>
            <a:r>
              <a:rPr lang="nl-NL" dirty="0" err="1" smtClean="0">
                <a:solidFill>
                  <a:schemeClr val="tx2"/>
                </a:solidFill>
              </a:rPr>
              <a:t>DocID</a:t>
            </a:r>
            <a:r>
              <a:rPr lang="nl-NL" dirty="0" smtClean="0">
                <a:solidFill>
                  <a:schemeClr val="tx2"/>
                </a:solidFill>
              </a:rPr>
              <a:t>, ...</a:t>
            </a:r>
          </a:p>
          <a:p>
            <a:pPr>
              <a:buNone/>
              <a:tabLst>
                <a:tab pos="900113" algn="l"/>
              </a:tabLst>
            </a:pPr>
            <a:r>
              <a:rPr lang="en-US" dirty="0" smtClean="0">
                <a:solidFill>
                  <a:srgbClr val="C00000"/>
                </a:solidFill>
              </a:rPr>
              <a:t>		...</a:t>
            </a:r>
          </a:p>
          <a:p>
            <a:pPr>
              <a:tabLst>
                <a:tab pos="900113" algn="l"/>
              </a:tabLst>
            </a:pPr>
            <a:r>
              <a:rPr lang="da-DK" dirty="0" smtClean="0"/>
              <a:t>Detaljeret (</a:t>
            </a:r>
            <a:r>
              <a:rPr lang="da-DK" i="1" dirty="0" smtClean="0"/>
              <a:t>alle forekomster af ord i dokument):</a:t>
            </a:r>
          </a:p>
          <a:p>
            <a:pPr>
              <a:buNone/>
              <a:tabLst>
                <a:tab pos="900113" algn="l"/>
              </a:tabLst>
            </a:pPr>
            <a:r>
              <a:rPr lang="en-US" dirty="0" smtClean="0"/>
              <a:t>		</a:t>
            </a:r>
            <a:r>
              <a:rPr lang="en-US" dirty="0" smtClean="0">
                <a:solidFill>
                  <a:srgbClr val="C00000"/>
                </a:solidFill>
              </a:rPr>
              <a:t>ord1: </a:t>
            </a:r>
            <a:r>
              <a:rPr lang="en-US" dirty="0" err="1" smtClean="0">
                <a:solidFill>
                  <a:schemeClr val="tx2"/>
                </a:solidFill>
              </a:rPr>
              <a:t>DocID</a:t>
            </a:r>
            <a:r>
              <a:rPr lang="en-US" dirty="0" smtClean="0">
                <a:solidFill>
                  <a:srgbClr val="C00000"/>
                </a:solidFill>
              </a:rPr>
              <a:t>, Position, Position, </a:t>
            </a:r>
            <a:r>
              <a:rPr lang="en-US" dirty="0" err="1" smtClean="0">
                <a:solidFill>
                  <a:schemeClr val="tx2"/>
                </a:solidFill>
              </a:rPr>
              <a:t>DocID</a:t>
            </a:r>
            <a:r>
              <a:rPr lang="en-US" dirty="0" smtClean="0">
                <a:solidFill>
                  <a:srgbClr val="C00000"/>
                </a:solidFill>
              </a:rPr>
              <a:t>, Position ...</a:t>
            </a:r>
          </a:p>
          <a:p>
            <a:pPr>
              <a:buNone/>
              <a:tabLst>
                <a:tab pos="900113" algn="l"/>
              </a:tabLst>
            </a:pPr>
            <a:r>
              <a:rPr lang="en-US" dirty="0" smtClean="0">
                <a:solidFill>
                  <a:srgbClr val="C00000"/>
                </a:solidFill>
              </a:rPr>
              <a:t>		...</a:t>
            </a:r>
          </a:p>
          <a:p>
            <a:pPr>
              <a:tabLst>
                <a:tab pos="900113" algn="l"/>
              </a:tabLst>
            </a:pPr>
            <a:r>
              <a:rPr lang="en-US" dirty="0" err="1" smtClean="0"/>
              <a:t>Endnu</a:t>
            </a:r>
            <a:r>
              <a:rPr lang="en-US" dirty="0" smtClean="0"/>
              <a:t> mere </a:t>
            </a:r>
            <a:r>
              <a:rPr lang="en-US" dirty="0" err="1" smtClean="0"/>
              <a:t>detaljeret</a:t>
            </a:r>
            <a:r>
              <a:rPr lang="en-US" dirty="0" smtClean="0"/>
              <a:t>:</a:t>
            </a:r>
          </a:p>
          <a:p>
            <a:pPr marL="904875">
              <a:buNone/>
              <a:tabLst>
                <a:tab pos="900113" algn="l"/>
              </a:tabLst>
            </a:pPr>
            <a:r>
              <a:rPr lang="en-US" dirty="0" smtClean="0"/>
              <a:t>		</a:t>
            </a:r>
            <a:r>
              <a:rPr lang="en-US" dirty="0" err="1" smtClean="0"/>
              <a:t>Forekomst</a:t>
            </a:r>
            <a:r>
              <a:rPr lang="en-US" dirty="0" smtClean="0"/>
              <a:t> </a:t>
            </a:r>
            <a:r>
              <a:rPr lang="en-US" dirty="0" err="1" smtClean="0"/>
              <a:t>annoteret</a:t>
            </a:r>
            <a:r>
              <a:rPr lang="en-US" dirty="0" smtClean="0"/>
              <a:t> med info </a:t>
            </a:r>
            <a:br>
              <a:rPr lang="en-US" dirty="0" smtClean="0"/>
            </a:br>
            <a:r>
              <a:rPr lang="en-US" dirty="0" smtClean="0">
                <a:solidFill>
                  <a:srgbClr val="C00000"/>
                </a:solidFill>
              </a:rPr>
              <a:t>(heading, boldface, </a:t>
            </a:r>
            <a:r>
              <a:rPr lang="en-US" dirty="0" err="1" smtClean="0">
                <a:solidFill>
                  <a:srgbClr val="C00000"/>
                </a:solidFill>
              </a:rPr>
              <a:t>anker</a:t>
            </a:r>
            <a:r>
              <a:rPr lang="en-US" dirty="0" smtClean="0">
                <a:solidFill>
                  <a:srgbClr val="C00000"/>
                </a:solidFill>
              </a:rPr>
              <a:t> text,. . . )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Kan </a:t>
            </a:r>
            <a:r>
              <a:rPr lang="en-US" dirty="0" err="1" smtClean="0"/>
              <a:t>bruges</a:t>
            </a:r>
            <a:r>
              <a:rPr lang="en-US" dirty="0" smtClean="0"/>
              <a:t> under ranking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96" t="18595" r="8918" b="7594"/>
          <a:stretch/>
        </p:blipFill>
        <p:spPr bwMode="auto">
          <a:xfrm>
            <a:off x="115854" y="588120"/>
            <a:ext cx="4392488" cy="5433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20" t="23976" r="11700" b="6549"/>
          <a:stretch/>
        </p:blipFill>
        <p:spPr bwMode="auto">
          <a:xfrm>
            <a:off x="4633199" y="401712"/>
            <a:ext cx="4510801" cy="56473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Connector 4"/>
          <p:cNvCxnSpPr/>
          <p:nvPr/>
        </p:nvCxnSpPr>
        <p:spPr>
          <a:xfrm flipH="1">
            <a:off x="4525231" y="0"/>
            <a:ext cx="0" cy="6858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465" y="6228564"/>
            <a:ext cx="4535400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400"/>
              </a:lnSpc>
            </a:pPr>
            <a:r>
              <a:rPr lang="en-US" sz="1200" dirty="0" err="1">
                <a:solidFill>
                  <a:srgbClr val="C00000"/>
                </a:solidFill>
              </a:rPr>
              <a:t>Brin</a:t>
            </a:r>
            <a:r>
              <a:rPr lang="en-US" sz="1200" dirty="0">
                <a:solidFill>
                  <a:srgbClr val="C00000"/>
                </a:solidFill>
              </a:rPr>
              <a:t>, S. and Page, L. (1998) </a:t>
            </a:r>
            <a:r>
              <a:rPr lang="en-US" sz="1200" dirty="0" smtClean="0">
                <a:solidFill>
                  <a:srgbClr val="C00000"/>
                </a:solidFill>
              </a:rPr>
              <a:t/>
            </a:r>
            <a:br>
              <a:rPr lang="en-US" sz="1200" dirty="0" smtClean="0">
                <a:solidFill>
                  <a:srgbClr val="C00000"/>
                </a:solidFill>
              </a:rPr>
            </a:br>
            <a:r>
              <a:rPr lang="en-US" sz="1200" i="1" dirty="0" smtClean="0">
                <a:solidFill>
                  <a:srgbClr val="C00000"/>
                </a:solidFill>
              </a:rPr>
              <a:t>The </a:t>
            </a:r>
            <a:r>
              <a:rPr lang="en-US" sz="1200" i="1" dirty="0">
                <a:solidFill>
                  <a:srgbClr val="C00000"/>
                </a:solidFill>
              </a:rPr>
              <a:t>Anatomy of a Large-Scale </a:t>
            </a:r>
            <a:r>
              <a:rPr lang="en-US" sz="1200" i="1" dirty="0" err="1">
                <a:solidFill>
                  <a:srgbClr val="C00000"/>
                </a:solidFill>
              </a:rPr>
              <a:t>Hypertextual</a:t>
            </a:r>
            <a:r>
              <a:rPr lang="en-US" sz="1200" i="1" dirty="0">
                <a:solidFill>
                  <a:srgbClr val="C00000"/>
                </a:solidFill>
              </a:rPr>
              <a:t> Web Search Engine.</a:t>
            </a:r>
            <a:r>
              <a:rPr lang="en-US" sz="1200" dirty="0">
                <a:solidFill>
                  <a:srgbClr val="C00000"/>
                </a:solidFill>
              </a:rPr>
              <a:t> </a:t>
            </a:r>
            <a:r>
              <a:rPr lang="en-US" sz="1200" dirty="0" smtClean="0">
                <a:solidFill>
                  <a:srgbClr val="C00000"/>
                </a:solidFill>
              </a:rPr>
              <a:t/>
            </a:r>
            <a:br>
              <a:rPr lang="en-US" sz="1200" dirty="0" smtClean="0">
                <a:solidFill>
                  <a:srgbClr val="C00000"/>
                </a:solidFill>
              </a:rPr>
            </a:br>
            <a:r>
              <a:rPr lang="en-US" sz="1200" dirty="0" smtClean="0">
                <a:solidFill>
                  <a:srgbClr val="C00000"/>
                </a:solidFill>
              </a:rPr>
              <a:t>In</a:t>
            </a:r>
            <a:r>
              <a:rPr lang="en-US" sz="1200" dirty="0">
                <a:solidFill>
                  <a:srgbClr val="C00000"/>
                </a:solidFill>
              </a:rPr>
              <a:t>: Seventh International World-Wide Web Conference (WWW 1998</a:t>
            </a:r>
            <a:r>
              <a:rPr lang="en-US" sz="1200" dirty="0" smtClean="0">
                <a:solidFill>
                  <a:srgbClr val="C00000"/>
                </a:solidFill>
              </a:rPr>
              <a:t>)</a:t>
            </a:r>
            <a:endParaRPr lang="da-DK" sz="1200" dirty="0">
              <a:solidFill>
                <a:srgbClr val="C0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724865" y="6228564"/>
            <a:ext cx="4429769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400"/>
              </a:lnSpc>
            </a:pPr>
            <a:r>
              <a:rPr lang="en-US" sz="1200" dirty="0" smtClean="0">
                <a:solidFill>
                  <a:srgbClr val="C00000"/>
                </a:solidFill>
              </a:rPr>
              <a:t>Dean</a:t>
            </a:r>
            <a:r>
              <a:rPr lang="en-US" sz="1200" dirty="0">
                <a:solidFill>
                  <a:srgbClr val="C00000"/>
                </a:solidFill>
              </a:rPr>
              <a:t>, </a:t>
            </a:r>
            <a:r>
              <a:rPr lang="en-US" sz="1200" dirty="0" smtClean="0">
                <a:solidFill>
                  <a:srgbClr val="C00000"/>
                </a:solidFill>
              </a:rPr>
              <a:t>F. and </a:t>
            </a:r>
            <a:r>
              <a:rPr lang="en-US" sz="1200" dirty="0" err="1" smtClean="0">
                <a:solidFill>
                  <a:srgbClr val="C00000"/>
                </a:solidFill>
              </a:rPr>
              <a:t>Ghemawat</a:t>
            </a:r>
            <a:r>
              <a:rPr lang="en-US" sz="1200" dirty="0" smtClean="0">
                <a:solidFill>
                  <a:srgbClr val="C00000"/>
                </a:solidFill>
              </a:rPr>
              <a:t>, S. (2004) </a:t>
            </a:r>
            <a:r>
              <a:rPr lang="en-US" sz="1200" i="1" dirty="0" err="1">
                <a:solidFill>
                  <a:srgbClr val="C00000"/>
                </a:solidFill>
              </a:rPr>
              <a:t>MapReduce</a:t>
            </a:r>
            <a:r>
              <a:rPr lang="en-US" sz="1200" i="1" dirty="0">
                <a:solidFill>
                  <a:srgbClr val="C00000"/>
                </a:solidFill>
              </a:rPr>
              <a:t>: Simplified Data Processing on Large Clusters</a:t>
            </a:r>
            <a:r>
              <a:rPr lang="en-US" sz="1200" dirty="0">
                <a:solidFill>
                  <a:srgbClr val="C00000"/>
                </a:solidFill>
              </a:rPr>
              <a:t>. </a:t>
            </a:r>
            <a:r>
              <a:rPr lang="en-US" sz="1200" dirty="0" smtClean="0">
                <a:solidFill>
                  <a:srgbClr val="C00000"/>
                </a:solidFill>
              </a:rPr>
              <a:t>In: Sixth </a:t>
            </a:r>
            <a:r>
              <a:rPr lang="en-US" sz="1200" dirty="0">
                <a:solidFill>
                  <a:srgbClr val="C00000"/>
                </a:solidFill>
              </a:rPr>
              <a:t>Symposium on Operating System Design and </a:t>
            </a:r>
            <a:r>
              <a:rPr lang="en-US" sz="1200" dirty="0" smtClean="0">
                <a:solidFill>
                  <a:srgbClr val="C00000"/>
                </a:solidFill>
              </a:rPr>
              <a:t>Implementation (OSDI 2004): 137-150</a:t>
            </a:r>
            <a:endParaRPr lang="da-DK" sz="1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0745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err="1" smtClean="0"/>
              <a:t>Bygning</a:t>
            </a:r>
            <a:r>
              <a:rPr lang="en-US" b="1" dirty="0" smtClean="0"/>
              <a:t> </a:t>
            </a:r>
            <a:r>
              <a:rPr lang="en-US" b="1" dirty="0" err="1" smtClean="0"/>
              <a:t>af</a:t>
            </a:r>
            <a:r>
              <a:rPr lang="en-US" b="1" dirty="0" smtClean="0"/>
              <a:t> index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63688" y="1627584"/>
            <a:ext cx="7056784" cy="525780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b="1" dirty="0" err="1" smtClean="0"/>
              <a:t>foreach</a:t>
            </a:r>
            <a:r>
              <a:rPr lang="en-US" b="1" dirty="0" smtClean="0"/>
              <a:t> </a:t>
            </a:r>
            <a:r>
              <a:rPr lang="en-US" dirty="0" err="1" smtClean="0"/>
              <a:t>dokument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chemeClr val="tx2"/>
                </a:solidFill>
              </a:rPr>
              <a:t>D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samlingen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	Parse </a:t>
            </a:r>
            <a:r>
              <a:rPr lang="en-US" b="1" dirty="0">
                <a:solidFill>
                  <a:schemeClr val="tx2"/>
                </a:solidFill>
              </a:rPr>
              <a:t>D </a:t>
            </a:r>
            <a:r>
              <a:rPr lang="en-US" dirty="0" err="1" smtClean="0"/>
              <a:t>og</a:t>
            </a:r>
            <a:r>
              <a:rPr lang="en-US" dirty="0" smtClean="0"/>
              <a:t> </a:t>
            </a:r>
            <a:r>
              <a:rPr lang="en-US" dirty="0" err="1" smtClean="0"/>
              <a:t>identificér</a:t>
            </a:r>
            <a:r>
              <a:rPr lang="en-US" dirty="0" smtClean="0"/>
              <a:t> </a:t>
            </a:r>
            <a:r>
              <a:rPr lang="en-US" dirty="0" err="1" smtClean="0"/>
              <a:t>ord</a:t>
            </a:r>
            <a:endParaRPr lang="en-US" dirty="0" smtClean="0"/>
          </a:p>
          <a:p>
            <a:pPr>
              <a:buNone/>
            </a:pPr>
            <a:r>
              <a:rPr lang="en-US" b="1" dirty="0" smtClean="0"/>
              <a:t>	</a:t>
            </a:r>
            <a:r>
              <a:rPr lang="en-US" b="1" dirty="0" err="1" smtClean="0"/>
              <a:t>foreach</a:t>
            </a:r>
            <a:r>
              <a:rPr lang="en-US" b="1" dirty="0" smtClean="0"/>
              <a:t> </a:t>
            </a:r>
            <a:r>
              <a:rPr lang="en-US" dirty="0" err="1" smtClean="0"/>
              <a:t>ord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C00000"/>
                </a:solidFill>
              </a:rPr>
              <a:t>w</a:t>
            </a:r>
          </a:p>
          <a:p>
            <a:pPr>
              <a:buNone/>
            </a:pPr>
            <a:r>
              <a:rPr lang="en-US" dirty="0" smtClean="0"/>
              <a:t>		</a:t>
            </a:r>
            <a:r>
              <a:rPr lang="en-US" dirty="0" err="1" smtClean="0"/>
              <a:t>Udskriv</a:t>
            </a:r>
            <a:r>
              <a:rPr lang="en-US" dirty="0" smtClean="0"/>
              <a:t> (</a:t>
            </a:r>
            <a:r>
              <a:rPr lang="en-US" dirty="0" err="1" smtClean="0">
                <a:solidFill>
                  <a:schemeClr val="tx2"/>
                </a:solidFill>
              </a:rPr>
              <a:t>DocID</a:t>
            </a:r>
            <a:r>
              <a:rPr lang="en-US" dirty="0" smtClean="0">
                <a:solidFill>
                  <a:schemeClr val="tx2"/>
                </a:solidFill>
              </a:rPr>
              <a:t>(</a:t>
            </a:r>
            <a:r>
              <a:rPr lang="en-US" b="1" dirty="0" smtClean="0">
                <a:solidFill>
                  <a:schemeClr val="tx2"/>
                </a:solidFill>
              </a:rPr>
              <a:t>D</a:t>
            </a:r>
            <a:r>
              <a:rPr lang="en-US" dirty="0" smtClean="0">
                <a:solidFill>
                  <a:schemeClr val="tx2"/>
                </a:solidFill>
              </a:rPr>
              <a:t>)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C00000"/>
                </a:solidFill>
              </a:rPr>
              <a:t>w</a:t>
            </a:r>
            <a:r>
              <a:rPr lang="en-US" dirty="0" smtClean="0"/>
              <a:t>)</a:t>
            </a:r>
          </a:p>
          <a:p>
            <a:pPr>
              <a:buNone/>
            </a:pPr>
            <a:r>
              <a:rPr lang="en-US" b="1" dirty="0" smtClean="0"/>
              <a:t>		if </a:t>
            </a:r>
            <a:r>
              <a:rPr lang="en-US" dirty="0" smtClean="0">
                <a:solidFill>
                  <a:srgbClr val="C00000"/>
                </a:solidFill>
              </a:rPr>
              <a:t>w</a:t>
            </a:r>
            <a:r>
              <a:rPr lang="en-US" dirty="0" smtClean="0"/>
              <a:t> </a:t>
            </a:r>
            <a:r>
              <a:rPr lang="en-US" dirty="0" err="1" smtClean="0"/>
              <a:t>ikke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leksikon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			</a:t>
            </a:r>
            <a:r>
              <a:rPr lang="en-US" dirty="0" err="1" smtClean="0"/>
              <a:t>indsæt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C00000"/>
                </a:solidFill>
              </a:rPr>
              <a:t>w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leksikon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				     Disk </a:t>
            </a:r>
            <a:r>
              <a:rPr lang="en-US" dirty="0" err="1" smtClean="0"/>
              <a:t>sortering</a:t>
            </a:r>
            <a:r>
              <a:rPr lang="en-US" dirty="0" smtClean="0"/>
              <a:t> (</a:t>
            </a:r>
            <a:r>
              <a:rPr lang="en-US" dirty="0" err="1" smtClean="0"/>
              <a:t>MapReduce</a:t>
            </a:r>
            <a:r>
              <a:rPr lang="en-US" dirty="0" smtClean="0"/>
              <a:t>)</a:t>
            </a:r>
          </a:p>
          <a:p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			  </a:t>
            </a:r>
            <a:r>
              <a:rPr lang="en-US" dirty="0" err="1" smtClean="0"/>
              <a:t>Inverteret</a:t>
            </a:r>
            <a:r>
              <a:rPr lang="en-US" dirty="0" smtClean="0"/>
              <a:t> </a:t>
            </a:r>
            <a:r>
              <a:rPr lang="en-US" dirty="0" err="1" smtClean="0"/>
              <a:t>fil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51520" y="4293096"/>
            <a:ext cx="8640960" cy="46166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(</a:t>
            </a:r>
            <a:r>
              <a:rPr lang="en-US" sz="2400" dirty="0" smtClean="0">
                <a:solidFill>
                  <a:schemeClr val="tx2"/>
                </a:solidFill>
              </a:rPr>
              <a:t>1</a:t>
            </a:r>
            <a:r>
              <a:rPr lang="en-US" sz="2400" dirty="0" smtClean="0"/>
              <a:t>, </a:t>
            </a:r>
            <a:r>
              <a:rPr lang="en-US" sz="2400" dirty="0" smtClean="0">
                <a:solidFill>
                  <a:srgbClr val="C00000"/>
                </a:solidFill>
              </a:rPr>
              <a:t>2</a:t>
            </a:r>
            <a:r>
              <a:rPr lang="en-US" sz="2400" dirty="0" smtClean="0"/>
              <a:t>), (</a:t>
            </a:r>
            <a:r>
              <a:rPr lang="en-US" sz="2400" dirty="0" smtClean="0">
                <a:solidFill>
                  <a:schemeClr val="tx2"/>
                </a:solidFill>
              </a:rPr>
              <a:t>1</a:t>
            </a:r>
            <a:r>
              <a:rPr lang="en-US" sz="2400" dirty="0" smtClean="0"/>
              <a:t>, </a:t>
            </a:r>
            <a:r>
              <a:rPr lang="en-US" sz="2400" dirty="0" smtClean="0">
                <a:solidFill>
                  <a:srgbClr val="C00000"/>
                </a:solidFill>
              </a:rPr>
              <a:t>37</a:t>
            </a:r>
            <a:r>
              <a:rPr lang="en-US" sz="2400" dirty="0" smtClean="0"/>
              <a:t>), ... , (</a:t>
            </a:r>
            <a:r>
              <a:rPr lang="en-US" sz="2400" dirty="0" smtClean="0">
                <a:solidFill>
                  <a:schemeClr val="tx2"/>
                </a:solidFill>
              </a:rPr>
              <a:t>1</a:t>
            </a:r>
            <a:r>
              <a:rPr lang="en-US" sz="2400" dirty="0" smtClean="0"/>
              <a:t>, </a:t>
            </a:r>
            <a:r>
              <a:rPr lang="en-US" sz="2400" dirty="0" smtClean="0">
                <a:solidFill>
                  <a:srgbClr val="C00000"/>
                </a:solidFill>
              </a:rPr>
              <a:t>123</a:t>
            </a:r>
            <a:r>
              <a:rPr lang="en-US" sz="2400" dirty="0" smtClean="0"/>
              <a:t>) , (</a:t>
            </a:r>
            <a:r>
              <a:rPr lang="en-US" sz="2400" dirty="0" smtClean="0">
                <a:solidFill>
                  <a:schemeClr val="tx2"/>
                </a:solidFill>
              </a:rPr>
              <a:t>2</a:t>
            </a:r>
            <a:r>
              <a:rPr lang="en-US" sz="2400" dirty="0" smtClean="0"/>
              <a:t>, </a:t>
            </a:r>
            <a:r>
              <a:rPr lang="en-US" sz="2400" dirty="0" smtClean="0">
                <a:solidFill>
                  <a:srgbClr val="C00000"/>
                </a:solidFill>
              </a:rPr>
              <a:t>34</a:t>
            </a:r>
            <a:r>
              <a:rPr lang="en-US" sz="2400" dirty="0" smtClean="0"/>
              <a:t>), (</a:t>
            </a:r>
            <a:r>
              <a:rPr lang="en-US" sz="2400" dirty="0" smtClean="0">
                <a:solidFill>
                  <a:schemeClr val="tx2"/>
                </a:solidFill>
              </a:rPr>
              <a:t>2</a:t>
            </a:r>
            <a:r>
              <a:rPr lang="en-US" sz="2400" dirty="0" smtClean="0"/>
              <a:t>, </a:t>
            </a:r>
            <a:r>
              <a:rPr lang="en-US" sz="2400" dirty="0" smtClean="0">
                <a:solidFill>
                  <a:srgbClr val="C00000"/>
                </a:solidFill>
              </a:rPr>
              <a:t>37</a:t>
            </a:r>
            <a:r>
              <a:rPr lang="en-US" sz="2400" dirty="0" smtClean="0"/>
              <a:t>), ... , (</a:t>
            </a:r>
            <a:r>
              <a:rPr lang="en-US" sz="2400" dirty="0" smtClean="0">
                <a:solidFill>
                  <a:schemeClr val="tx2"/>
                </a:solidFill>
              </a:rPr>
              <a:t>2</a:t>
            </a:r>
            <a:r>
              <a:rPr lang="en-US" sz="2400" dirty="0" smtClean="0"/>
              <a:t>, </a:t>
            </a:r>
            <a:r>
              <a:rPr lang="en-US" sz="2400" dirty="0" smtClean="0">
                <a:solidFill>
                  <a:srgbClr val="C00000"/>
                </a:solidFill>
              </a:rPr>
              <a:t>101</a:t>
            </a:r>
            <a:r>
              <a:rPr lang="en-US" sz="2400" dirty="0" smtClean="0"/>
              <a:t>) , (</a:t>
            </a:r>
            <a:r>
              <a:rPr lang="en-US" sz="2400" dirty="0" smtClean="0">
                <a:solidFill>
                  <a:schemeClr val="tx2"/>
                </a:solidFill>
              </a:rPr>
              <a:t>3</a:t>
            </a:r>
            <a:r>
              <a:rPr lang="en-US" sz="2400" dirty="0" smtClean="0"/>
              <a:t>, </a:t>
            </a:r>
            <a:r>
              <a:rPr lang="en-US" sz="2400" dirty="0" smtClean="0">
                <a:solidFill>
                  <a:srgbClr val="C00000"/>
                </a:solidFill>
              </a:rPr>
              <a:t>486</a:t>
            </a:r>
            <a:r>
              <a:rPr lang="en-US" sz="2400" dirty="0" smtClean="0"/>
              <a:t>), ...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1520" y="5703639"/>
            <a:ext cx="8640960" cy="46166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(</a:t>
            </a:r>
            <a:r>
              <a:rPr lang="en-US" sz="2400" dirty="0" smtClean="0">
                <a:solidFill>
                  <a:schemeClr val="tx2"/>
                </a:solidFill>
              </a:rPr>
              <a:t>22</a:t>
            </a:r>
            <a:r>
              <a:rPr lang="en-US" sz="2400" dirty="0" smtClean="0"/>
              <a:t>, </a:t>
            </a:r>
            <a:r>
              <a:rPr lang="en-US" sz="2400" dirty="0" smtClean="0">
                <a:solidFill>
                  <a:srgbClr val="C00000"/>
                </a:solidFill>
              </a:rPr>
              <a:t>1</a:t>
            </a:r>
            <a:r>
              <a:rPr lang="en-US" sz="2400" dirty="0" smtClean="0"/>
              <a:t>), (</a:t>
            </a:r>
            <a:r>
              <a:rPr lang="en-US" sz="2400" dirty="0" smtClean="0">
                <a:solidFill>
                  <a:schemeClr val="tx2"/>
                </a:solidFill>
              </a:rPr>
              <a:t>77</a:t>
            </a:r>
            <a:r>
              <a:rPr lang="en-US" sz="2400" dirty="0" smtClean="0"/>
              <a:t>, </a:t>
            </a:r>
            <a:r>
              <a:rPr lang="en-US" sz="2400" dirty="0" smtClean="0">
                <a:solidFill>
                  <a:srgbClr val="C00000"/>
                </a:solidFill>
              </a:rPr>
              <a:t>1</a:t>
            </a:r>
            <a:r>
              <a:rPr lang="en-US" sz="2400" dirty="0" smtClean="0"/>
              <a:t>), . . . , (</a:t>
            </a:r>
            <a:r>
              <a:rPr lang="en-US" sz="2400" dirty="0" smtClean="0">
                <a:solidFill>
                  <a:schemeClr val="tx2"/>
                </a:solidFill>
              </a:rPr>
              <a:t>198</a:t>
            </a:r>
            <a:r>
              <a:rPr lang="en-US" sz="2400" dirty="0" smtClean="0"/>
              <a:t>, </a:t>
            </a:r>
            <a:r>
              <a:rPr lang="en-US" sz="2400" dirty="0" smtClean="0">
                <a:solidFill>
                  <a:srgbClr val="C00000"/>
                </a:solidFill>
              </a:rPr>
              <a:t>1</a:t>
            </a:r>
            <a:r>
              <a:rPr lang="en-US" sz="2400" dirty="0" smtClean="0"/>
              <a:t>) , (</a:t>
            </a:r>
            <a:r>
              <a:rPr lang="en-US" sz="2400" dirty="0" smtClean="0">
                <a:solidFill>
                  <a:schemeClr val="tx2"/>
                </a:solidFill>
              </a:rPr>
              <a:t>1</a:t>
            </a:r>
            <a:r>
              <a:rPr lang="en-US" sz="2400" dirty="0" smtClean="0"/>
              <a:t>, </a:t>
            </a:r>
            <a:r>
              <a:rPr lang="en-US" sz="2400" dirty="0" smtClean="0">
                <a:solidFill>
                  <a:srgbClr val="C00000"/>
                </a:solidFill>
              </a:rPr>
              <a:t>2</a:t>
            </a:r>
            <a:r>
              <a:rPr lang="en-US" sz="2400" dirty="0" smtClean="0"/>
              <a:t>), (</a:t>
            </a:r>
            <a:r>
              <a:rPr lang="en-US" sz="2400" dirty="0" smtClean="0">
                <a:solidFill>
                  <a:schemeClr val="tx2"/>
                </a:solidFill>
              </a:rPr>
              <a:t>22</a:t>
            </a:r>
            <a:r>
              <a:rPr lang="en-US" sz="2400" dirty="0" smtClean="0"/>
              <a:t>, </a:t>
            </a:r>
            <a:r>
              <a:rPr lang="en-US" sz="2400" dirty="0" smtClean="0">
                <a:solidFill>
                  <a:srgbClr val="C00000"/>
                </a:solidFill>
              </a:rPr>
              <a:t>2</a:t>
            </a:r>
            <a:r>
              <a:rPr lang="en-US" sz="2400" dirty="0" smtClean="0"/>
              <a:t>), . . . , (</a:t>
            </a:r>
            <a:r>
              <a:rPr lang="en-US" sz="2400" dirty="0" smtClean="0">
                <a:solidFill>
                  <a:schemeClr val="tx2"/>
                </a:solidFill>
              </a:rPr>
              <a:t>345</a:t>
            </a:r>
            <a:r>
              <a:rPr lang="en-US" sz="2400" dirty="0" smtClean="0"/>
              <a:t>, </a:t>
            </a:r>
            <a:r>
              <a:rPr lang="en-US" sz="2400" dirty="0" smtClean="0">
                <a:solidFill>
                  <a:srgbClr val="C00000"/>
                </a:solidFill>
              </a:rPr>
              <a:t>2</a:t>
            </a:r>
            <a:r>
              <a:rPr lang="en-US" sz="2400" dirty="0" smtClean="0"/>
              <a:t>) , (</a:t>
            </a:r>
            <a:r>
              <a:rPr lang="en-US" sz="2400" dirty="0" smtClean="0">
                <a:solidFill>
                  <a:schemeClr val="tx2"/>
                </a:solidFill>
              </a:rPr>
              <a:t>67</a:t>
            </a:r>
            <a:r>
              <a:rPr lang="en-US" sz="2400" dirty="0" smtClean="0"/>
              <a:t>, </a:t>
            </a:r>
            <a:r>
              <a:rPr lang="en-US" sz="2400" dirty="0" smtClean="0">
                <a:solidFill>
                  <a:srgbClr val="C00000"/>
                </a:solidFill>
              </a:rPr>
              <a:t>3</a:t>
            </a:r>
            <a:r>
              <a:rPr lang="en-US" sz="2400" dirty="0" smtClean="0"/>
              <a:t>), . . .</a:t>
            </a:r>
          </a:p>
        </p:txBody>
      </p:sp>
      <p:sp>
        <p:nvSpPr>
          <p:cNvPr id="7" name="Down Arrow 6"/>
          <p:cNvSpPr/>
          <p:nvPr/>
        </p:nvSpPr>
        <p:spPr>
          <a:xfrm>
            <a:off x="4355976" y="4941168"/>
            <a:ext cx="432048" cy="576064"/>
          </a:xfrm>
          <a:prstGeom prst="downArrow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gerth\Documents\lifecycl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52862" y="1484784"/>
            <a:ext cx="4441650" cy="511256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7768"/>
            <a:ext cx="8229600" cy="1143000"/>
          </a:xfrm>
        </p:spPr>
        <p:txBody>
          <a:bodyPr>
            <a:normAutofit/>
          </a:bodyPr>
          <a:lstStyle/>
          <a:p>
            <a:r>
              <a:rPr lang="da-DK" sz="3600" b="1" dirty="0" smtClean="0"/>
              <a:t>Søgning &amp; </a:t>
            </a:r>
            <a:r>
              <a:rPr lang="da-DK" sz="3600" b="1" dirty="0" err="1" smtClean="0"/>
              <a:t>Ranking</a:t>
            </a:r>
            <a:r>
              <a:rPr lang="da-DK" sz="3600" b="1" dirty="0" smtClean="0"/>
              <a:t/>
            </a:r>
            <a:br>
              <a:rPr lang="da-DK" sz="3600" b="1" dirty="0" smtClean="0"/>
            </a:br>
            <a:r>
              <a:rPr lang="en-US" sz="2700" b="1" dirty="0" smtClean="0"/>
              <a:t>“Life of a Google Query”</a:t>
            </a:r>
            <a:endParaRPr lang="en-US" sz="2700" dirty="0"/>
          </a:p>
        </p:txBody>
      </p:sp>
      <p:sp>
        <p:nvSpPr>
          <p:cNvPr id="5" name="Rectangle 4"/>
          <p:cNvSpPr/>
          <p:nvPr/>
        </p:nvSpPr>
        <p:spPr>
          <a:xfrm>
            <a:off x="4608512" y="6516052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US" dirty="0" smtClean="0"/>
              <a:t>www.google.com/corporate/tech.html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err="1" smtClean="0"/>
              <a:t>Søgning</a:t>
            </a:r>
            <a:r>
              <a:rPr lang="en-US" b="1" dirty="0" smtClean="0"/>
              <a:t> </a:t>
            </a:r>
            <a:r>
              <a:rPr lang="en-US" b="1" dirty="0" err="1" smtClean="0"/>
              <a:t>og</a:t>
            </a:r>
            <a:r>
              <a:rPr lang="en-US" b="1" dirty="0" smtClean="0"/>
              <a:t> Ranking</a:t>
            </a:r>
            <a:br>
              <a:rPr lang="en-US" b="1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949280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en-US" sz="4600" dirty="0" err="1" smtClean="0"/>
              <a:t>Søgning</a:t>
            </a:r>
            <a:r>
              <a:rPr lang="en-US" sz="4600" dirty="0" smtClean="0"/>
              <a:t>:</a:t>
            </a:r>
            <a:r>
              <a:rPr lang="en-US" sz="4600" b="1" dirty="0" smtClean="0"/>
              <a:t> </a:t>
            </a:r>
            <a:r>
              <a:rPr lang="en-US" sz="4600" b="1" dirty="0" err="1" smtClean="0">
                <a:solidFill>
                  <a:srgbClr val="00B050"/>
                </a:solidFill>
              </a:rPr>
              <a:t>unf</a:t>
            </a:r>
            <a:r>
              <a:rPr lang="en-US" sz="4600" dirty="0" smtClean="0"/>
              <a:t> </a:t>
            </a:r>
            <a:r>
              <a:rPr lang="en-US" sz="4600" dirty="0" smtClean="0">
                <a:solidFill>
                  <a:srgbClr val="0070C0"/>
                </a:solidFill>
              </a:rPr>
              <a:t>AND</a:t>
            </a:r>
            <a:r>
              <a:rPr lang="en-US" sz="4600" dirty="0" smtClean="0"/>
              <a:t> </a:t>
            </a:r>
            <a:r>
              <a:rPr lang="en-US" sz="4600" b="1" dirty="0" err="1" smtClean="0">
                <a:solidFill>
                  <a:srgbClr val="00B050"/>
                </a:solidFill>
              </a:rPr>
              <a:t>aarhus</a:t>
            </a:r>
            <a:endParaRPr lang="en-US" sz="4600" b="1" dirty="0" smtClean="0">
              <a:solidFill>
                <a:srgbClr val="00B050"/>
              </a:solidFill>
            </a:endParaRPr>
          </a:p>
          <a:p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da-DK" dirty="0" smtClean="0"/>
              <a:t>Slå </a:t>
            </a:r>
            <a:r>
              <a:rPr lang="da-DK" b="1" dirty="0" err="1" smtClean="0">
                <a:solidFill>
                  <a:srgbClr val="00B050"/>
                </a:solidFill>
              </a:rPr>
              <a:t>unf</a:t>
            </a:r>
            <a:r>
              <a:rPr lang="da-DK" b="1" dirty="0" smtClean="0"/>
              <a:t> </a:t>
            </a:r>
            <a:r>
              <a:rPr lang="da-DK" dirty="0" smtClean="0"/>
              <a:t>og </a:t>
            </a:r>
            <a:r>
              <a:rPr lang="da-DK" b="1" dirty="0" err="1" smtClean="0">
                <a:solidFill>
                  <a:srgbClr val="00B050"/>
                </a:solidFill>
              </a:rPr>
              <a:t>aarhus</a:t>
            </a:r>
            <a:r>
              <a:rPr lang="da-DK" b="1" dirty="0" smtClean="0">
                <a:solidFill>
                  <a:srgbClr val="00B050"/>
                </a:solidFill>
              </a:rPr>
              <a:t> </a:t>
            </a:r>
            <a:r>
              <a:rPr lang="da-DK" dirty="0" smtClean="0"/>
              <a:t>op i leksikon. </a:t>
            </a:r>
            <a:br>
              <a:rPr lang="da-DK" dirty="0" smtClean="0"/>
            </a:br>
            <a:r>
              <a:rPr lang="da-DK" dirty="0" smtClean="0"/>
              <a:t>Giver adresse på </a:t>
            </a:r>
            <a:r>
              <a:rPr lang="en-US" dirty="0" smtClean="0"/>
              <a:t>disk </a:t>
            </a:r>
            <a:r>
              <a:rPr lang="en-US" dirty="0" err="1" smtClean="0"/>
              <a:t>hvor</a:t>
            </a:r>
            <a:r>
              <a:rPr lang="en-US" dirty="0" smtClean="0"/>
              <a:t> </a:t>
            </a:r>
            <a:r>
              <a:rPr lang="en-US" dirty="0" err="1" smtClean="0"/>
              <a:t>deres</a:t>
            </a:r>
            <a:r>
              <a:rPr lang="en-US" dirty="0" smtClean="0"/>
              <a:t> </a:t>
            </a:r>
            <a:r>
              <a:rPr lang="en-US" dirty="0" err="1" smtClean="0"/>
              <a:t>lister</a:t>
            </a:r>
            <a:r>
              <a:rPr lang="en-US" dirty="0" smtClean="0"/>
              <a:t> starter.</a:t>
            </a:r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en-US" dirty="0" smtClean="0"/>
              <a:t>Scan </a:t>
            </a:r>
            <a:r>
              <a:rPr lang="en-US" dirty="0" err="1" smtClean="0"/>
              <a:t>disse</a:t>
            </a:r>
            <a:r>
              <a:rPr lang="en-US" dirty="0" smtClean="0"/>
              <a:t> </a:t>
            </a:r>
            <a:r>
              <a:rPr lang="en-US" dirty="0" err="1" smtClean="0"/>
              <a:t>lister</a:t>
            </a:r>
            <a:r>
              <a:rPr lang="en-US" dirty="0" smtClean="0"/>
              <a:t> </a:t>
            </a:r>
            <a:r>
              <a:rPr lang="en-US" dirty="0" err="1" smtClean="0"/>
              <a:t>og</a:t>
            </a:r>
            <a:r>
              <a:rPr lang="en-US" dirty="0" smtClean="0"/>
              <a:t> “</a:t>
            </a:r>
            <a:r>
              <a:rPr lang="en-US" dirty="0" err="1" smtClean="0"/>
              <a:t>flet</a:t>
            </a:r>
            <a:r>
              <a:rPr lang="en-US" dirty="0" smtClean="0"/>
              <a:t>” </a:t>
            </a:r>
            <a:r>
              <a:rPr lang="en-US" dirty="0" err="1" smtClean="0"/>
              <a:t>dem</a:t>
            </a:r>
            <a:r>
              <a:rPr lang="en-US" dirty="0" smtClean="0"/>
              <a:t> (</a:t>
            </a:r>
            <a:r>
              <a:rPr lang="en-US" dirty="0" err="1" smtClean="0"/>
              <a:t>returnér</a:t>
            </a:r>
            <a:r>
              <a:rPr lang="en-US" dirty="0" smtClean="0"/>
              <a:t> </a:t>
            </a:r>
            <a:r>
              <a:rPr lang="en-US" dirty="0" err="1" smtClean="0"/>
              <a:t>DocID’er</a:t>
            </a:r>
            <a:r>
              <a:rPr lang="en-US" dirty="0" smtClean="0"/>
              <a:t> </a:t>
            </a:r>
            <a:r>
              <a:rPr lang="en-US" dirty="0" err="1" smtClean="0"/>
              <a:t>som</a:t>
            </a:r>
            <a:r>
              <a:rPr lang="en-US" dirty="0" smtClean="0"/>
              <a:t> </a:t>
            </a:r>
            <a:r>
              <a:rPr lang="en-US" dirty="0" err="1" smtClean="0"/>
              <a:t>er</a:t>
            </a:r>
            <a:r>
              <a:rPr lang="en-US" dirty="0" smtClean="0"/>
              <a:t> med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begge</a:t>
            </a:r>
            <a:r>
              <a:rPr lang="en-US" dirty="0" smtClean="0"/>
              <a:t> </a:t>
            </a:r>
            <a:r>
              <a:rPr lang="en-US" dirty="0" err="1" smtClean="0"/>
              <a:t>lister</a:t>
            </a:r>
            <a:r>
              <a:rPr lang="en-US" dirty="0" smtClean="0"/>
              <a:t>).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	</a:t>
            </a:r>
            <a:br>
              <a:rPr lang="en-US" dirty="0" smtClean="0"/>
            </a:br>
            <a:endParaRPr lang="fr-FR" dirty="0" smtClean="0"/>
          </a:p>
          <a:p>
            <a:pPr marL="514350" indent="-514350">
              <a:buFont typeface="+mj-lt"/>
              <a:buAutoNum type="arabicPeriod"/>
            </a:pPr>
            <a:r>
              <a:rPr lang="da-DK" dirty="0" smtClean="0"/>
              <a:t>Udregn </a:t>
            </a:r>
            <a:r>
              <a:rPr lang="da-DK" dirty="0" smtClean="0">
                <a:solidFill>
                  <a:srgbClr val="C00000"/>
                </a:solidFill>
              </a:rPr>
              <a:t>rank</a:t>
            </a:r>
            <a:r>
              <a:rPr lang="da-DK" dirty="0" smtClean="0"/>
              <a:t> af fundne </a:t>
            </a:r>
            <a:r>
              <a:rPr lang="da-DK" dirty="0" err="1" smtClean="0"/>
              <a:t>DocID’er</a:t>
            </a:r>
            <a:r>
              <a:rPr lang="da-DK" dirty="0" smtClean="0"/>
              <a:t>. Hent de 10 højst </a:t>
            </a:r>
            <a:r>
              <a:rPr lang="da-DK" dirty="0" err="1" smtClean="0"/>
              <a:t>rank’ede</a:t>
            </a:r>
            <a:r>
              <a:rPr lang="da-DK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dokumentsamling</a:t>
            </a:r>
            <a:r>
              <a:rPr lang="en-US" dirty="0" smtClean="0"/>
              <a:t> </a:t>
            </a:r>
            <a:r>
              <a:rPr lang="en-US" dirty="0" err="1" smtClean="0"/>
              <a:t>og</a:t>
            </a:r>
            <a:r>
              <a:rPr lang="en-US" dirty="0" smtClean="0"/>
              <a:t> </a:t>
            </a:r>
            <a:r>
              <a:rPr lang="en-US" dirty="0" err="1" smtClean="0"/>
              <a:t>returnér</a:t>
            </a:r>
            <a:r>
              <a:rPr lang="en-US" dirty="0" smtClean="0"/>
              <a:t> URL </a:t>
            </a:r>
            <a:r>
              <a:rPr lang="en-US" dirty="0" err="1" smtClean="0"/>
              <a:t>samt</a:t>
            </a:r>
            <a:r>
              <a:rPr lang="en-US" dirty="0" smtClean="0"/>
              <a:t> </a:t>
            </a:r>
            <a:r>
              <a:rPr lang="en-US" dirty="0" err="1" smtClean="0"/>
              <a:t>kontekst</a:t>
            </a:r>
            <a:r>
              <a:rPr lang="en-US" dirty="0" smtClean="0"/>
              <a:t> </a:t>
            </a:r>
            <a:r>
              <a:rPr lang="en-US" dirty="0" err="1" smtClean="0"/>
              <a:t>fra</a:t>
            </a:r>
            <a:r>
              <a:rPr lang="en-US" dirty="0" smtClean="0"/>
              <a:t> </a:t>
            </a:r>
            <a:r>
              <a:rPr lang="en-US" dirty="0" err="1" smtClean="0"/>
              <a:t>dokument</a:t>
            </a:r>
            <a:r>
              <a:rPr lang="en-US" dirty="0" smtClean="0"/>
              <a:t> </a:t>
            </a:r>
            <a:r>
              <a:rPr lang="en-US" dirty="0" err="1" smtClean="0"/>
              <a:t>til</a:t>
            </a:r>
            <a:r>
              <a:rPr lang="en-US" dirty="0" smtClean="0"/>
              <a:t> </a:t>
            </a:r>
            <a:r>
              <a:rPr lang="en-US" dirty="0" err="1" smtClean="0"/>
              <a:t>bruger</a:t>
            </a:r>
            <a:r>
              <a:rPr lang="en-US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0" indent="0">
              <a:buNone/>
            </a:pPr>
            <a:r>
              <a:rPr lang="da-DK" dirty="0" smtClean="0">
                <a:solidFill>
                  <a:srgbClr val="0070C0"/>
                </a:solidFill>
              </a:rPr>
              <a:t>OR</a:t>
            </a:r>
            <a:r>
              <a:rPr lang="da-DK" dirty="0" smtClean="0"/>
              <a:t> og </a:t>
            </a:r>
            <a:r>
              <a:rPr lang="da-DK" dirty="0" smtClean="0">
                <a:solidFill>
                  <a:srgbClr val="0070C0"/>
                </a:solidFill>
              </a:rPr>
              <a:t>NOT </a:t>
            </a:r>
            <a:r>
              <a:rPr lang="da-DK" dirty="0" smtClean="0"/>
              <a:t>kan laves tilsvarende. Hvis lister har </a:t>
            </a:r>
            <a:r>
              <a:rPr lang="da-DK" dirty="0" err="1" smtClean="0"/>
              <a:t>ord-positioner</a:t>
            </a:r>
            <a:r>
              <a:rPr lang="da-DK" dirty="0" smtClean="0"/>
              <a:t> kan </a:t>
            </a:r>
            <a:r>
              <a:rPr lang="da-DK" dirty="0" err="1" smtClean="0"/>
              <a:t>frase-søgninger</a:t>
            </a:r>
            <a:r>
              <a:rPr lang="da-DK" dirty="0" smtClean="0"/>
              <a:t> (“</a:t>
            </a:r>
            <a:r>
              <a:rPr lang="da-DK" b="1" dirty="0" err="1" smtClean="0">
                <a:solidFill>
                  <a:srgbClr val="00B050"/>
                </a:solidFill>
              </a:rPr>
              <a:t>unf</a:t>
            </a:r>
            <a:r>
              <a:rPr lang="da-DK" b="1" dirty="0" smtClean="0">
                <a:solidFill>
                  <a:srgbClr val="00B050"/>
                </a:solidFill>
              </a:rPr>
              <a:t> </a:t>
            </a:r>
            <a:r>
              <a:rPr lang="da-DK" b="1" dirty="0" err="1" smtClean="0">
                <a:solidFill>
                  <a:srgbClr val="00B050"/>
                </a:solidFill>
              </a:rPr>
              <a:t>aarhus</a:t>
            </a:r>
            <a:r>
              <a:rPr lang="da-DK" dirty="0" smtClean="0"/>
              <a:t>”) og </a:t>
            </a:r>
            <a:r>
              <a:rPr lang="da-DK" dirty="0" err="1" smtClean="0"/>
              <a:t>proximity-søgningner</a:t>
            </a:r>
            <a:r>
              <a:rPr lang="da-DK" dirty="0" smtClean="0"/>
              <a:t> (“</a:t>
            </a:r>
            <a:r>
              <a:rPr lang="da-DK" b="1" dirty="0" err="1" smtClean="0">
                <a:solidFill>
                  <a:srgbClr val="00B050"/>
                </a:solidFill>
              </a:rPr>
              <a:t>unf</a:t>
            </a:r>
            <a:r>
              <a:rPr lang="da-DK" dirty="0" smtClean="0"/>
              <a:t>” tæt på “</a:t>
            </a:r>
            <a:r>
              <a:rPr lang="da-DK" b="1" dirty="0" err="1" smtClean="0">
                <a:solidFill>
                  <a:srgbClr val="00B050"/>
                </a:solidFill>
              </a:rPr>
              <a:t>aarhus</a:t>
            </a:r>
            <a:r>
              <a:rPr lang="da-DK" dirty="0" smtClean="0"/>
              <a:t>”) også laves.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259632" y="3462099"/>
            <a:ext cx="6912768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solidFill>
                  <a:srgbClr val="00B050"/>
                </a:solidFill>
              </a:rPr>
              <a:t>	</a:t>
            </a:r>
            <a:r>
              <a:rPr lang="it-IT" sz="2400" b="1" dirty="0" err="1" smtClean="0">
                <a:solidFill>
                  <a:srgbClr val="00B050"/>
                </a:solidFill>
              </a:rPr>
              <a:t>unf</a:t>
            </a:r>
            <a:r>
              <a:rPr lang="it-IT" sz="2400" dirty="0" smtClean="0"/>
              <a:t>: 12, 15, </a:t>
            </a:r>
            <a:r>
              <a:rPr lang="it-IT" sz="2400" dirty="0" smtClean="0">
                <a:solidFill>
                  <a:srgbClr val="C00000"/>
                </a:solidFill>
              </a:rPr>
              <a:t>117</a:t>
            </a:r>
            <a:r>
              <a:rPr lang="it-IT" sz="2400" dirty="0" smtClean="0"/>
              <a:t>, 155, </a:t>
            </a:r>
            <a:r>
              <a:rPr lang="it-IT" sz="2400" dirty="0" smtClean="0">
                <a:solidFill>
                  <a:srgbClr val="C00000"/>
                </a:solidFill>
              </a:rPr>
              <a:t>256</a:t>
            </a:r>
            <a:r>
              <a:rPr lang="it-IT" sz="2400" dirty="0" smtClean="0"/>
              <a:t>, ...</a:t>
            </a:r>
            <a:br>
              <a:rPr lang="it-IT" sz="2400" dirty="0" smtClean="0"/>
            </a:br>
            <a:r>
              <a:rPr lang="it-IT" sz="2400" dirty="0" smtClean="0"/>
              <a:t>	</a:t>
            </a:r>
            <a:r>
              <a:rPr lang="fr-FR" sz="2400" b="1" dirty="0" err="1" smtClean="0">
                <a:solidFill>
                  <a:srgbClr val="00B050"/>
                </a:solidFill>
              </a:rPr>
              <a:t>aarhus</a:t>
            </a:r>
            <a:r>
              <a:rPr lang="fr-FR" sz="2400" dirty="0" smtClean="0"/>
              <a:t>: 5, 27, </a:t>
            </a:r>
            <a:r>
              <a:rPr lang="fr-FR" sz="2400" dirty="0" smtClean="0">
                <a:solidFill>
                  <a:srgbClr val="C00000"/>
                </a:solidFill>
              </a:rPr>
              <a:t>117</a:t>
            </a:r>
            <a:r>
              <a:rPr lang="fr-FR" sz="2400" dirty="0" smtClean="0"/>
              <a:t>, 119, </a:t>
            </a:r>
            <a:r>
              <a:rPr lang="fr-FR" sz="2400" dirty="0" smtClean="0">
                <a:solidFill>
                  <a:srgbClr val="C00000"/>
                </a:solidFill>
              </a:rPr>
              <a:t>256</a:t>
            </a:r>
            <a:r>
              <a:rPr lang="fr-FR" sz="2400" dirty="0" smtClean="0"/>
              <a:t>, ...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err="1" smtClean="0"/>
              <a:t>Klassisk</a:t>
            </a:r>
            <a:r>
              <a:rPr lang="en-US" b="1" dirty="0" smtClean="0"/>
              <a:t> </a:t>
            </a:r>
            <a:r>
              <a:rPr lang="en-US" b="1" dirty="0" err="1" smtClean="0"/>
              <a:t>Tekstbaseret</a:t>
            </a:r>
            <a:r>
              <a:rPr lang="en-US" b="1" dirty="0" smtClean="0"/>
              <a:t> Ranking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a-DK" dirty="0" smtClean="0"/>
              <a:t>Vægt forekomsten af et ord med fx</a:t>
            </a:r>
          </a:p>
          <a:p>
            <a:pPr lvl="1"/>
            <a:r>
              <a:rPr lang="en-US" dirty="0" err="1" smtClean="0"/>
              <a:t>Antal</a:t>
            </a:r>
            <a:r>
              <a:rPr lang="en-US" dirty="0" smtClean="0"/>
              <a:t> </a:t>
            </a:r>
            <a:r>
              <a:rPr lang="en-US" dirty="0" err="1" smtClean="0"/>
              <a:t>forekomster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dokumentet</a:t>
            </a:r>
            <a:endParaRPr lang="en-US" dirty="0" smtClean="0"/>
          </a:p>
          <a:p>
            <a:pPr lvl="1"/>
            <a:r>
              <a:rPr lang="en-US" dirty="0" err="1" smtClean="0"/>
              <a:t>Ordets</a:t>
            </a:r>
            <a:r>
              <a:rPr lang="en-US" dirty="0" smtClean="0"/>
              <a:t> </a:t>
            </a:r>
            <a:r>
              <a:rPr lang="en-US" dirty="0" err="1" smtClean="0"/>
              <a:t>typografi</a:t>
            </a:r>
            <a:r>
              <a:rPr lang="en-US" dirty="0" smtClean="0"/>
              <a:t> (fed </a:t>
            </a:r>
            <a:r>
              <a:rPr lang="en-US" dirty="0" err="1" smtClean="0"/>
              <a:t>skrift</a:t>
            </a:r>
            <a:r>
              <a:rPr lang="en-US" dirty="0" smtClean="0"/>
              <a:t>, </a:t>
            </a:r>
            <a:r>
              <a:rPr lang="en-US" dirty="0" err="1" smtClean="0"/>
              <a:t>overskrift</a:t>
            </a:r>
            <a:r>
              <a:rPr lang="en-US" dirty="0" smtClean="0"/>
              <a:t>, ... )</a:t>
            </a:r>
          </a:p>
          <a:p>
            <a:pPr lvl="1"/>
            <a:r>
              <a:rPr lang="en-US" dirty="0" err="1" smtClean="0"/>
              <a:t>Forekomst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META-tags</a:t>
            </a:r>
          </a:p>
          <a:p>
            <a:pPr lvl="1"/>
            <a:r>
              <a:rPr lang="da-DK" dirty="0" smtClean="0"/>
              <a:t>Forekomst i tekst ved links som peger på siden</a:t>
            </a:r>
          </a:p>
          <a:p>
            <a:r>
              <a:rPr lang="da-DK" dirty="0" smtClean="0"/>
              <a:t>Forbedring, men ikke nok på Internettet (</a:t>
            </a:r>
            <a:r>
              <a:rPr lang="da-DK" dirty="0" err="1" smtClean="0"/>
              <a:t>rankning</a:t>
            </a:r>
            <a:r>
              <a:rPr lang="da-DK" dirty="0" smtClean="0"/>
              <a:t> af fx </a:t>
            </a:r>
            <a:r>
              <a:rPr lang="en-US" dirty="0" smtClean="0"/>
              <a:t>100.000 </a:t>
            </a:r>
            <a:r>
              <a:rPr lang="en-US" dirty="0" err="1" smtClean="0"/>
              <a:t>relevante</a:t>
            </a:r>
            <a:r>
              <a:rPr lang="en-US" dirty="0" smtClean="0"/>
              <a:t> </a:t>
            </a:r>
            <a:r>
              <a:rPr lang="en-US" dirty="0" err="1" smtClean="0"/>
              <a:t>dokumenter</a:t>
            </a:r>
            <a:r>
              <a:rPr lang="en-US" dirty="0" smtClean="0"/>
              <a:t>)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827584" y="5877272"/>
            <a:ext cx="7488832" cy="523220"/>
          </a:xfrm>
          <a:prstGeom prst="rect">
            <a:avLst/>
          </a:prstGeom>
          <a:solidFill>
            <a:schemeClr val="accent3"/>
          </a:solidFill>
        </p:spPr>
        <p:txBody>
          <a:bodyPr wrap="square">
            <a:spAutoFit/>
          </a:bodyPr>
          <a:lstStyle/>
          <a:p>
            <a:pPr algn="ctr"/>
            <a:r>
              <a:rPr lang="da-DK" sz="2800" dirty="0" smtClean="0"/>
              <a:t>Let at </a:t>
            </a:r>
            <a:r>
              <a:rPr lang="da-DK" sz="2800" dirty="0" err="1" smtClean="0"/>
              <a:t>spamme</a:t>
            </a:r>
            <a:r>
              <a:rPr lang="da-DK" sz="2800" dirty="0" smtClean="0"/>
              <a:t> (fyld siden med </a:t>
            </a:r>
            <a:r>
              <a:rPr lang="da-DK" sz="2800" dirty="0" err="1" smtClean="0"/>
              <a:t>søge-ord</a:t>
            </a:r>
            <a:r>
              <a:rPr lang="da-DK" sz="2800" dirty="0" smtClean="0"/>
              <a:t>)</a:t>
            </a:r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Linkbaseret</a:t>
            </a:r>
            <a:r>
              <a:rPr lang="en-US" b="1" dirty="0" smtClean="0"/>
              <a:t> Ranking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2032248"/>
            <a:ext cx="8172400" cy="1180728"/>
          </a:xfrm>
        </p:spPr>
        <p:txBody>
          <a:bodyPr>
            <a:normAutofit/>
          </a:bodyPr>
          <a:lstStyle/>
          <a:p>
            <a:r>
              <a:rPr lang="da-DK" sz="2800" dirty="0" smtClean="0"/>
              <a:t>Idé 1: Link til en side </a:t>
            </a:r>
            <a:r>
              <a:rPr lang="da-DK" sz="2800" dirty="0" smtClean="0">
                <a:solidFill>
                  <a:srgbClr val="C00000"/>
                </a:solidFill>
              </a:rPr>
              <a:t>≈</a:t>
            </a:r>
            <a:r>
              <a:rPr lang="da-DK" sz="2800" dirty="0" smtClean="0"/>
              <a:t> anbefaling af den</a:t>
            </a:r>
          </a:p>
          <a:p>
            <a:r>
              <a:rPr lang="da-DK" sz="2800" dirty="0" smtClean="0"/>
              <a:t>Idé 2: Anbefalinger fra vigtige sider skal vægte mere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t="61065" r="13479"/>
          <a:stretch>
            <a:fillRect/>
          </a:stretch>
        </p:blipFill>
        <p:spPr bwMode="auto">
          <a:xfrm>
            <a:off x="2483768" y="4005860"/>
            <a:ext cx="3944496" cy="11094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Google </a:t>
            </a:r>
            <a:r>
              <a:rPr lang="en-US" b="1" dirty="0" err="1" smtClean="0"/>
              <a:t>PageRank</a:t>
            </a:r>
            <a:r>
              <a:rPr lang="en-US" b="1" baseline="30000" dirty="0" err="1" smtClean="0"/>
              <a:t>TM</a:t>
            </a:r>
            <a:r>
              <a:rPr lang="en-US" b="1" dirty="0" smtClean="0"/>
              <a:t>  ≈ </a:t>
            </a:r>
            <a:r>
              <a:rPr lang="en-US" b="1" dirty="0" err="1" smtClean="0"/>
              <a:t>Websurfer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1216" y="1412776"/>
            <a:ext cx="8363272" cy="4925144"/>
          </a:xfrm>
        </p:spPr>
        <p:txBody>
          <a:bodyPr>
            <a:normAutofit fontScale="92500" lnSpcReduction="20000"/>
          </a:bodyPr>
          <a:lstStyle/>
          <a:p>
            <a:endParaRPr lang="en-US" dirty="0" smtClean="0"/>
          </a:p>
          <a:p>
            <a:pPr marL="0" indent="0">
              <a:buNone/>
            </a:pPr>
            <a:r>
              <a:rPr lang="en-US" dirty="0" err="1" smtClean="0"/>
              <a:t>PageRank</a:t>
            </a:r>
            <a:r>
              <a:rPr lang="en-US" dirty="0" smtClean="0"/>
              <a:t> </a:t>
            </a:r>
            <a:r>
              <a:rPr lang="en-US" dirty="0" err="1" smtClean="0"/>
              <a:t>beregning</a:t>
            </a:r>
            <a:r>
              <a:rPr lang="en-US" dirty="0" smtClean="0"/>
              <a:t> </a:t>
            </a:r>
            <a:r>
              <a:rPr lang="en-US" dirty="0" err="1" smtClean="0"/>
              <a:t>kan</a:t>
            </a:r>
            <a:r>
              <a:rPr lang="en-US" dirty="0" smtClean="0"/>
              <a:t> </a:t>
            </a:r>
            <a:r>
              <a:rPr lang="en-US" dirty="0" err="1" smtClean="0"/>
              <a:t>opfattes</a:t>
            </a:r>
            <a:r>
              <a:rPr lang="en-US" dirty="0" smtClean="0"/>
              <a:t> </a:t>
            </a:r>
            <a:r>
              <a:rPr lang="en-US" dirty="0" err="1" smtClean="0"/>
              <a:t>som</a:t>
            </a:r>
            <a:r>
              <a:rPr lang="en-US" dirty="0" smtClean="0"/>
              <a:t> en </a:t>
            </a:r>
            <a:r>
              <a:rPr lang="en-US" dirty="0" err="1" smtClean="0"/>
              <a:t>websurfer</a:t>
            </a:r>
            <a:r>
              <a:rPr lang="en-US" dirty="0" smtClean="0"/>
              <a:t> </a:t>
            </a:r>
            <a:r>
              <a:rPr lang="en-US" dirty="0" err="1" smtClean="0"/>
              <a:t>som</a:t>
            </a:r>
            <a:r>
              <a:rPr lang="en-US" dirty="0" smtClean="0"/>
              <a:t> (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da-DK" dirty="0" smtClean="0"/>
              <a:t>uendelig lang tid) i hver skridt</a:t>
            </a:r>
          </a:p>
          <a:p>
            <a:endParaRPr lang="da-DK" dirty="0" smtClean="0"/>
          </a:p>
          <a:p>
            <a:r>
              <a:rPr lang="da-DK" dirty="0" smtClean="0"/>
              <a:t>med </a:t>
            </a:r>
            <a:r>
              <a:rPr lang="da-DK" dirty="0" smtClean="0">
                <a:solidFill>
                  <a:srgbClr val="00B050"/>
                </a:solidFill>
              </a:rPr>
              <a:t>85%</a:t>
            </a:r>
            <a:r>
              <a:rPr lang="da-DK" dirty="0" smtClean="0"/>
              <a:t> sandsynlighed vælger at følge et </a:t>
            </a:r>
            <a:r>
              <a:rPr lang="da-DK" dirty="0" smtClean="0">
                <a:solidFill>
                  <a:srgbClr val="00B050"/>
                </a:solidFill>
              </a:rPr>
              <a:t>tilfældigt link </a:t>
            </a:r>
            <a:r>
              <a:rPr lang="da-DK" dirty="0" smtClean="0"/>
              <a:t>fra </a:t>
            </a:r>
            <a:r>
              <a:rPr lang="en-US" dirty="0" err="1" smtClean="0"/>
              <a:t>nuværende</a:t>
            </a:r>
            <a:r>
              <a:rPr lang="en-US" dirty="0" smtClean="0"/>
              <a:t> side,</a:t>
            </a:r>
          </a:p>
          <a:p>
            <a:r>
              <a:rPr lang="da-DK" dirty="0" smtClean="0"/>
              <a:t>med </a:t>
            </a:r>
            <a:r>
              <a:rPr lang="da-DK" dirty="0" smtClean="0">
                <a:solidFill>
                  <a:srgbClr val="C00000"/>
                </a:solidFill>
              </a:rPr>
              <a:t>15%</a:t>
            </a:r>
            <a:r>
              <a:rPr lang="da-DK" dirty="0" smtClean="0"/>
              <a:t> sandsynlighed vælger at gå til en </a:t>
            </a:r>
            <a:r>
              <a:rPr lang="da-DK" dirty="0" smtClean="0">
                <a:solidFill>
                  <a:srgbClr val="C00000"/>
                </a:solidFill>
              </a:rPr>
              <a:t>tilfældig side</a:t>
            </a:r>
            <a:r>
              <a:rPr lang="da-DK" dirty="0" smtClean="0"/>
              <a:t> i </a:t>
            </a:r>
            <a:r>
              <a:rPr lang="en-US" dirty="0" err="1" smtClean="0"/>
              <a:t>hele</a:t>
            </a:r>
            <a:r>
              <a:rPr lang="en-US" dirty="0" smtClean="0"/>
              <a:t> </a:t>
            </a:r>
            <a:r>
              <a:rPr lang="en-US" dirty="0" err="1" smtClean="0"/>
              <a:t>internettet</a:t>
            </a:r>
            <a:r>
              <a:rPr lang="en-US" dirty="0" smtClean="0"/>
              <a:t>.</a:t>
            </a:r>
          </a:p>
          <a:p>
            <a:pPr>
              <a:buNone/>
            </a:pPr>
            <a:endParaRPr lang="en-US" dirty="0" smtClean="0"/>
          </a:p>
          <a:p>
            <a:pPr marL="0" indent="0">
              <a:buNone/>
            </a:pPr>
            <a:r>
              <a:rPr lang="da-DK" b="1" dirty="0" err="1" smtClean="0">
                <a:solidFill>
                  <a:srgbClr val="C00000"/>
                </a:solidFill>
              </a:rPr>
              <a:t>PageRank</a:t>
            </a:r>
            <a:r>
              <a:rPr lang="da-DK" b="1" dirty="0" smtClean="0">
                <a:solidFill>
                  <a:srgbClr val="C00000"/>
                </a:solidFill>
              </a:rPr>
              <a:t> </a:t>
            </a:r>
            <a:r>
              <a:rPr lang="da-DK" dirty="0" smtClean="0"/>
              <a:t>for en side </a:t>
            </a:r>
            <a:r>
              <a:rPr lang="da-DK" i="1" dirty="0" smtClean="0">
                <a:solidFill>
                  <a:srgbClr val="0070C0"/>
                </a:solidFill>
              </a:rPr>
              <a:t>x</a:t>
            </a:r>
            <a:r>
              <a:rPr lang="da-DK" dirty="0" smtClean="0"/>
              <a:t> er lig den procentdel af hans besøg som </a:t>
            </a:r>
            <a:r>
              <a:rPr lang="en-US" dirty="0" err="1" smtClean="0"/>
              <a:t>er</a:t>
            </a:r>
            <a:r>
              <a:rPr lang="en-US" dirty="0" smtClean="0"/>
              <a:t> </a:t>
            </a:r>
            <a:r>
              <a:rPr lang="en-US" dirty="0" err="1" smtClean="0"/>
              <a:t>til</a:t>
            </a:r>
            <a:r>
              <a:rPr lang="en-US" dirty="0" smtClean="0"/>
              <a:t> side </a:t>
            </a:r>
            <a:r>
              <a:rPr lang="en-US" i="1" dirty="0" smtClean="0">
                <a:solidFill>
                  <a:srgbClr val="0070C0"/>
                </a:solidFill>
              </a:rPr>
              <a:t>x</a:t>
            </a:r>
            <a:endParaRPr lang="en-US" i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195736" y="260648"/>
            <a:ext cx="5184576" cy="33843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 t="20430" r="28244"/>
          <a:stretch>
            <a:fillRect/>
          </a:stretch>
        </p:blipFill>
        <p:spPr bwMode="auto">
          <a:xfrm>
            <a:off x="2699792" y="855998"/>
            <a:ext cx="3816424" cy="2645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7704" y="-27384"/>
            <a:ext cx="5184576" cy="1143000"/>
          </a:xfrm>
        </p:spPr>
        <p:txBody>
          <a:bodyPr/>
          <a:lstStyle/>
          <a:p>
            <a:r>
              <a:rPr lang="da-DK" b="1" dirty="0" err="1" smtClean="0"/>
              <a:t>RandomSurfer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907704" y="3789040"/>
            <a:ext cx="5184576" cy="2862322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u="sng" dirty="0" err="1" smtClean="0"/>
              <a:t>Metode</a:t>
            </a:r>
            <a:r>
              <a:rPr lang="en-US" u="sng" dirty="0" smtClean="0"/>
              <a:t> </a:t>
            </a:r>
            <a:r>
              <a:rPr lang="en-US" u="sng" dirty="0" err="1" smtClean="0"/>
              <a:t>RandomSurfer</a:t>
            </a:r>
            <a:endParaRPr lang="en-US" u="sng" dirty="0" smtClean="0"/>
          </a:p>
          <a:p>
            <a:r>
              <a:rPr lang="en-US" dirty="0" smtClean="0"/>
              <a:t>Start </a:t>
            </a:r>
            <a:r>
              <a:rPr lang="en-US" dirty="0" err="1" smtClean="0"/>
              <a:t>på</a:t>
            </a:r>
            <a:r>
              <a:rPr lang="en-US" dirty="0" smtClean="0"/>
              <a:t> </a:t>
            </a:r>
            <a:r>
              <a:rPr lang="en-US" dirty="0" err="1" smtClean="0"/>
              <a:t>knude</a:t>
            </a:r>
            <a:r>
              <a:rPr lang="en-US" dirty="0" smtClean="0"/>
              <a:t> 1</a:t>
            </a:r>
          </a:p>
          <a:p>
            <a:pPr>
              <a:tabLst>
                <a:tab pos="355600" algn="l"/>
                <a:tab pos="625475" algn="l"/>
              </a:tabLst>
            </a:pPr>
            <a:r>
              <a:rPr lang="en-US" dirty="0" err="1" smtClean="0"/>
              <a:t>Gentag</a:t>
            </a:r>
            <a:r>
              <a:rPr lang="en-US" dirty="0" smtClean="0"/>
              <a:t> mange </a:t>
            </a:r>
            <a:r>
              <a:rPr lang="en-US" dirty="0" err="1" smtClean="0"/>
              <a:t>gange</a:t>
            </a:r>
            <a:r>
              <a:rPr lang="en-US" dirty="0" smtClean="0"/>
              <a:t>:</a:t>
            </a:r>
          </a:p>
          <a:p>
            <a:pPr>
              <a:tabLst>
                <a:tab pos="355600" algn="l"/>
                <a:tab pos="625475" algn="l"/>
              </a:tabLst>
            </a:pPr>
            <a:r>
              <a:rPr lang="en-US" dirty="0" smtClean="0"/>
              <a:t>	</a:t>
            </a:r>
            <a:r>
              <a:rPr lang="en-US" dirty="0" err="1" smtClean="0"/>
              <a:t>Kast</a:t>
            </a:r>
            <a:r>
              <a:rPr lang="en-US" dirty="0" smtClean="0"/>
              <a:t> en </a:t>
            </a:r>
            <a:r>
              <a:rPr lang="en-US" dirty="0" err="1" smtClean="0"/>
              <a:t>terning</a:t>
            </a:r>
            <a:r>
              <a:rPr lang="en-US" dirty="0" smtClean="0"/>
              <a:t>:</a:t>
            </a:r>
          </a:p>
          <a:p>
            <a:pPr>
              <a:tabLst>
                <a:tab pos="355600" algn="l"/>
                <a:tab pos="625475" algn="l"/>
              </a:tabLst>
            </a:pPr>
            <a:r>
              <a:rPr lang="en-US" dirty="0" smtClean="0"/>
              <a:t>	</a:t>
            </a:r>
            <a:r>
              <a:rPr lang="en-US" dirty="0" err="1" smtClean="0"/>
              <a:t>Hvis</a:t>
            </a:r>
            <a:r>
              <a:rPr lang="en-US" dirty="0" smtClean="0"/>
              <a:t> den </a:t>
            </a:r>
            <a:r>
              <a:rPr lang="en-US" dirty="0" err="1" smtClean="0"/>
              <a:t>viser</a:t>
            </a:r>
            <a:r>
              <a:rPr lang="en-US" dirty="0" smtClean="0"/>
              <a:t> 1-5:</a:t>
            </a:r>
          </a:p>
          <a:p>
            <a:pPr>
              <a:tabLst>
                <a:tab pos="355600" algn="l"/>
                <a:tab pos="625475" algn="l"/>
              </a:tabLst>
            </a:pPr>
            <a:r>
              <a:rPr lang="da-DK" dirty="0" smtClean="0"/>
              <a:t>		Vælg en tilfældig pil ud fra knuden</a:t>
            </a:r>
          </a:p>
          <a:p>
            <a:pPr>
              <a:tabLst>
                <a:tab pos="355600" algn="l"/>
                <a:tab pos="625475" algn="l"/>
              </a:tabLst>
            </a:pPr>
            <a:r>
              <a:rPr lang="da-DK" dirty="0" smtClean="0"/>
              <a:t>		</a:t>
            </a:r>
            <a:r>
              <a:rPr lang="en-US" dirty="0" err="1" smtClean="0"/>
              <a:t>ved</a:t>
            </a:r>
            <a:r>
              <a:rPr lang="en-US" dirty="0" smtClean="0"/>
              <a:t> at </a:t>
            </a:r>
            <a:r>
              <a:rPr lang="en-US" dirty="0" err="1" smtClean="0"/>
              <a:t>kaste</a:t>
            </a:r>
            <a:r>
              <a:rPr lang="en-US" dirty="0" smtClean="0"/>
              <a:t> en </a:t>
            </a:r>
            <a:r>
              <a:rPr lang="en-US" dirty="0" err="1" smtClean="0"/>
              <a:t>terning</a:t>
            </a:r>
            <a:r>
              <a:rPr lang="en-US" dirty="0" smtClean="0"/>
              <a:t> </a:t>
            </a:r>
            <a:r>
              <a:rPr lang="en-US" dirty="0" err="1" smtClean="0"/>
              <a:t>hvis</a:t>
            </a:r>
            <a:r>
              <a:rPr lang="en-US" dirty="0" smtClean="0"/>
              <a:t>  2 </a:t>
            </a:r>
            <a:r>
              <a:rPr lang="en-US" dirty="0" err="1" smtClean="0"/>
              <a:t>udkanter</a:t>
            </a:r>
            <a:endParaRPr lang="en-US" dirty="0" smtClean="0"/>
          </a:p>
          <a:p>
            <a:pPr>
              <a:tabLst>
                <a:tab pos="355600" algn="l"/>
                <a:tab pos="625475" algn="l"/>
              </a:tabLst>
            </a:pPr>
            <a:r>
              <a:rPr lang="en-US" dirty="0" smtClean="0"/>
              <a:t>	</a:t>
            </a:r>
            <a:r>
              <a:rPr lang="en-US" dirty="0" err="1" smtClean="0"/>
              <a:t>Hvis</a:t>
            </a:r>
            <a:r>
              <a:rPr lang="en-US" dirty="0" smtClean="0"/>
              <a:t> den </a:t>
            </a:r>
            <a:r>
              <a:rPr lang="en-US" dirty="0" err="1" smtClean="0"/>
              <a:t>viser</a:t>
            </a:r>
            <a:r>
              <a:rPr lang="en-US" dirty="0" smtClean="0"/>
              <a:t> 6:</a:t>
            </a:r>
          </a:p>
          <a:p>
            <a:pPr>
              <a:tabLst>
                <a:tab pos="355600" algn="l"/>
                <a:tab pos="625475" algn="l"/>
              </a:tabLst>
            </a:pPr>
            <a:r>
              <a:rPr lang="en-US" dirty="0" smtClean="0"/>
              <a:t>		</a:t>
            </a:r>
            <a:r>
              <a:rPr lang="en-US" dirty="0" err="1" smtClean="0"/>
              <a:t>Kast</a:t>
            </a:r>
            <a:r>
              <a:rPr lang="en-US" dirty="0" smtClean="0"/>
              <a:t> </a:t>
            </a:r>
            <a:r>
              <a:rPr lang="en-US" dirty="0" err="1" smtClean="0"/>
              <a:t>terningen</a:t>
            </a:r>
            <a:r>
              <a:rPr lang="en-US" dirty="0" smtClean="0"/>
              <a:t> </a:t>
            </a:r>
            <a:r>
              <a:rPr lang="en-US" dirty="0" err="1" smtClean="0"/>
              <a:t>igen</a:t>
            </a:r>
            <a:r>
              <a:rPr lang="en-US" dirty="0" smtClean="0"/>
              <a:t> </a:t>
            </a:r>
            <a:r>
              <a:rPr lang="en-US" dirty="0" err="1" smtClean="0"/>
              <a:t>og</a:t>
            </a:r>
            <a:r>
              <a:rPr lang="en-US" dirty="0" smtClean="0"/>
              <a:t> spring hen </a:t>
            </a:r>
            <a:r>
              <a:rPr lang="en-US" dirty="0" err="1" smtClean="0"/>
              <a:t>til</a:t>
            </a:r>
            <a:r>
              <a:rPr lang="en-US" dirty="0" smtClean="0"/>
              <a:t> den </a:t>
            </a:r>
            <a:r>
              <a:rPr lang="en-US" dirty="0" err="1" smtClean="0"/>
              <a:t>knude</a:t>
            </a:r>
            <a:r>
              <a:rPr lang="en-US" dirty="0" smtClean="0"/>
              <a:t> </a:t>
            </a:r>
          </a:p>
          <a:p>
            <a:pPr>
              <a:tabLst>
                <a:tab pos="355600" algn="l"/>
                <a:tab pos="625475" algn="l"/>
              </a:tabLst>
            </a:pPr>
            <a:r>
              <a:rPr lang="en-US" dirty="0" smtClean="0"/>
              <a:t>		</a:t>
            </a:r>
            <a:r>
              <a:rPr lang="en-US" dirty="0" err="1" smtClean="0"/>
              <a:t>som</a:t>
            </a:r>
            <a:r>
              <a:rPr lang="en-US" dirty="0" smtClean="0"/>
              <a:t> </a:t>
            </a:r>
            <a:r>
              <a:rPr lang="en-US" dirty="0" err="1" smtClean="0"/>
              <a:t>terningen</a:t>
            </a:r>
            <a:r>
              <a:rPr lang="en-US" dirty="0" smtClean="0"/>
              <a:t> </a:t>
            </a:r>
            <a:r>
              <a:rPr lang="en-US" dirty="0" err="1" smtClean="0"/>
              <a:t>viser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39552" y="2852936"/>
            <a:ext cx="8064896" cy="1944216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 dirty="0" smtClean="0"/>
              <a:t>Beregning af Sandsynligheder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772816"/>
            <a:ext cx="8568952" cy="4525963"/>
          </a:xfrm>
        </p:spPr>
        <p:txBody>
          <a:bodyPr/>
          <a:lstStyle/>
          <a:p>
            <a:pPr algn="ctr">
              <a:buNone/>
            </a:pPr>
            <a:r>
              <a:rPr lang="da-DK" dirty="0" smtClean="0"/>
              <a:t>Sandsynligheden for at stå i </a:t>
            </a:r>
            <a:r>
              <a:rPr lang="da-DK" dirty="0"/>
              <a:t>k</a:t>
            </a:r>
            <a:r>
              <a:rPr lang="da-DK" dirty="0" smtClean="0"/>
              <a:t>nude </a:t>
            </a:r>
            <a:r>
              <a:rPr lang="da-DK" i="1" dirty="0" smtClean="0"/>
              <a:t>i</a:t>
            </a:r>
            <a:r>
              <a:rPr lang="da-DK" dirty="0" smtClean="0"/>
              <a:t> efter </a:t>
            </a:r>
            <a:r>
              <a:rPr lang="da-DK" i="1" dirty="0" smtClean="0"/>
              <a:t>s</a:t>
            </a:r>
            <a:r>
              <a:rPr lang="da-DK" dirty="0" smtClean="0"/>
              <a:t> skridt:</a:t>
            </a:r>
          </a:p>
          <a:p>
            <a:pPr>
              <a:buNone/>
            </a:pP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827584" y="3136901"/>
          <a:ext cx="7386292" cy="12896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72" name="Equation" r:id="rId3" imgW="2400120" imgH="419040" progId="Equation.3">
                  <p:embed/>
                </p:oleObj>
              </mc:Choice>
              <mc:Fallback>
                <p:oleObj name="Equation" r:id="rId3" imgW="2400120" imgH="41904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584" y="3136901"/>
                        <a:ext cx="7386292" cy="128967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1331640" y="5589240"/>
          <a:ext cx="2090737" cy="768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73" name="Equation" r:id="rId5" imgW="609480" imgH="228600" progId="Equation.3">
                  <p:embed/>
                </p:oleObj>
              </mc:Choice>
              <mc:Fallback>
                <p:oleObj name="Equation" r:id="rId5" imgW="609480" imgH="2286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640" y="5589240"/>
                        <a:ext cx="2090737" cy="768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0" name="Object 4"/>
          <p:cNvGraphicFramePr>
            <a:graphicFrameLocks noChangeAspect="1"/>
          </p:cNvGraphicFramePr>
          <p:nvPr/>
        </p:nvGraphicFramePr>
        <p:xfrm>
          <a:off x="3784327" y="5599262"/>
          <a:ext cx="4443413" cy="811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74" name="Equation" r:id="rId7" imgW="1295280" imgH="241200" progId="Equation.3">
                  <p:embed/>
                </p:oleObj>
              </mc:Choice>
              <mc:Fallback>
                <p:oleObj name="Equation" r:id="rId7" imgW="1295280" imgH="2412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84327" y="5599262"/>
                        <a:ext cx="4443413" cy="8112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1143000"/>
          </a:xfrm>
        </p:spPr>
        <p:txBody>
          <a:bodyPr>
            <a:noAutofit/>
          </a:bodyPr>
          <a:lstStyle/>
          <a:p>
            <a:r>
              <a:rPr lang="en-US" sz="3800" b="1" dirty="0" err="1" smtClean="0"/>
              <a:t>Simpel</a:t>
            </a:r>
            <a:r>
              <a:rPr lang="en-US" sz="3800" b="1" dirty="0" smtClean="0"/>
              <a:t> </a:t>
            </a:r>
            <a:r>
              <a:rPr lang="en-US" sz="3800" b="1" dirty="0" err="1" smtClean="0"/>
              <a:t>Webgraf</a:t>
            </a:r>
            <a:r>
              <a:rPr lang="en-US" sz="3800" b="1" dirty="0" smtClean="0"/>
              <a:t> — </a:t>
            </a:r>
            <a:r>
              <a:rPr lang="en-US" sz="3800" b="1" dirty="0" err="1" smtClean="0"/>
              <a:t>Sandsynlighedsfordeling</a:t>
            </a:r>
            <a:endParaRPr lang="en-US" sz="3800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4067944" y="980728"/>
          <a:ext cx="4824533" cy="5760720"/>
        </p:xfrm>
        <a:graphic>
          <a:graphicData uri="http://schemas.openxmlformats.org/drawingml/2006/table">
            <a:tbl>
              <a:tblPr/>
              <a:tblGrid>
                <a:gridCol w="689219"/>
                <a:gridCol w="689219"/>
                <a:gridCol w="689219"/>
                <a:gridCol w="689219"/>
                <a:gridCol w="689219"/>
                <a:gridCol w="689219"/>
                <a:gridCol w="689219"/>
              </a:tblGrid>
              <a:tr h="6934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Skridt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0535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1.000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0.000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0.000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0.000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0.000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0.000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0535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0.028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0.861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0.028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0.028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0.028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0.028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0535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0.039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0.109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0.028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0.745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0.039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0.039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0535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0.039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0.432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0.028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0.118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0.338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0.044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0535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0.039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0.299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0.028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0.388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0.077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0.169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0535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0.039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0.406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0.028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0.277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0.189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0.060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0535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0.039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0.316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0.028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0.366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0.143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0.107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0535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0.039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0.373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0.028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0.291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0.180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0.087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0535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0.039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0.342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0.028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0.339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0.149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0.103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0535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0.039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0.361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0.028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0.313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0.169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0.090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0535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0.039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0.348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0.028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0.329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0.158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0.098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0535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0.039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0.357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0.028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0.318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0.165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0.094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0535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0.039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0.351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0.028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0.325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0.160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0.096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0535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0.039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0.355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0.028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0.320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0.163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0.094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0535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0.039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0.352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0.028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0.323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0.161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0.096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0535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0.039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0.354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0.028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0.321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0.163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0.095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0535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0.039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0.353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0.028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0.323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0.162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0.095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0535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0.039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0.354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0.028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0.322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0.162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0.095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0535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0.039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0.353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0.028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0.322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0.162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0.095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0535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0.039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0.353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0.028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0.322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0.162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0.095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0535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0.039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0.353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0.028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0.322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0.162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0.095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0535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21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0.039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0.353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0.028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0.322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0.162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0.095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0535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0.039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0.353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0.028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0.322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0.162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0.095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0535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23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0.039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0.353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0.028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0.322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0.162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0.095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0535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24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0.039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0.353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0.028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0.322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0.162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0.095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0535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25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0.039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0.353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0.028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0.322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0.162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0.095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cxnSp>
        <p:nvCxnSpPr>
          <p:cNvPr id="9" name="Straight Connector 8"/>
          <p:cNvCxnSpPr/>
          <p:nvPr/>
        </p:nvCxnSpPr>
        <p:spPr>
          <a:xfrm>
            <a:off x="4139952" y="5013176"/>
            <a:ext cx="4752528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 t="20430" r="28244"/>
          <a:stretch>
            <a:fillRect/>
          </a:stretch>
        </p:blipFill>
        <p:spPr bwMode="auto">
          <a:xfrm>
            <a:off x="323528" y="2903229"/>
            <a:ext cx="3563888" cy="2469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195736" y="260648"/>
            <a:ext cx="5184576" cy="33843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 t="20430" r="28244"/>
          <a:stretch>
            <a:fillRect/>
          </a:stretch>
        </p:blipFill>
        <p:spPr bwMode="auto">
          <a:xfrm>
            <a:off x="2447764" y="980728"/>
            <a:ext cx="3816424" cy="2645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136904" cy="720080"/>
          </a:xfrm>
        </p:spPr>
        <p:txBody>
          <a:bodyPr>
            <a:normAutofit fontScale="90000"/>
          </a:bodyPr>
          <a:lstStyle/>
          <a:p>
            <a:r>
              <a:rPr lang="da-DK" b="1" dirty="0" err="1" smtClean="0"/>
              <a:t>PageRank</a:t>
            </a:r>
            <a:r>
              <a:rPr lang="da-DK" b="1" dirty="0" smtClean="0"/>
              <a:t> vektoren = en </a:t>
            </a:r>
            <a:r>
              <a:rPr lang="da-DK" b="1" dirty="0" err="1" smtClean="0"/>
              <a:t>egenvektor</a:t>
            </a:r>
            <a:endParaRPr 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07504" y="3933056"/>
                <a:ext cx="8727660" cy="11605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a-DK" sz="1200" b="0" i="1" smtClean="0">
                          <a:latin typeface="Cambria Math"/>
                        </a:rPr>
                        <m:t>𝐴</m:t>
                      </m:r>
                      <m:r>
                        <a:rPr lang="da-DK" sz="1200" b="0" i="1" smtClean="0">
                          <a:latin typeface="Cambria Math"/>
                        </a:rPr>
                        <m:t>=0.85∙</m:t>
                      </m:r>
                      <m:sSup>
                        <m:sSupPr>
                          <m:ctrlPr>
                            <a:rPr lang="da-DK" sz="120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da-DK" sz="1200" i="1">
                                  <a:latin typeface="Cambria Math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6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da-DK" sz="1200" i="1">
                                      <a:latin typeface="Cambria Math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da-DK" sz="1200" i="1">
                                        <a:latin typeface="Cambria Math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da-DK" sz="1200" i="1">
                                        <a:latin typeface="Cambria Math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da-DK" sz="1200" i="1">
                                        <a:latin typeface="Cambria Math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da-DK" sz="1200" i="1">
                                        <a:latin typeface="Cambria Math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da-DK" sz="1200" i="1">
                                        <a:latin typeface="Cambria Math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da-DK" sz="1200" i="1">
                                        <a:latin typeface="Cambria Math"/>
                                      </a:rPr>
                                      <m:t>0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da-DK" sz="1200" i="1">
                                        <a:latin typeface="Cambria Math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da-DK" sz="1200" i="1">
                                        <a:latin typeface="Cambria Math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da-DK" sz="1200" i="1">
                                        <a:latin typeface="Cambria Math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da-DK" sz="1200" i="1">
                                        <a:latin typeface="Cambria Math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da-DK" sz="1200" i="1">
                                        <a:latin typeface="Cambria Math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da-DK" sz="1200" i="1">
                                        <a:latin typeface="Cambria Math"/>
                                      </a:rPr>
                                      <m:t>0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da-DK" sz="1200" i="1">
                                        <a:latin typeface="Cambria Math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da-DK" sz="1200" i="1">
                                        <a:latin typeface="Cambria Math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da-DK" sz="1200" i="1">
                                        <a:latin typeface="Cambria Math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da-DK" sz="1200" i="1">
                                        <a:latin typeface="Cambria Math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da-DK" sz="1200" i="1">
                                        <a:latin typeface="Cambria Math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da-DK" sz="1200" i="1">
                                        <a:latin typeface="Cambria Math"/>
                                      </a:rPr>
                                      <m:t>0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da-DK" sz="1200" i="1">
                                        <a:latin typeface="Cambria Math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da-DK" sz="1200" i="1">
                                        <a:latin typeface="Cambria Math"/>
                                      </a:rPr>
                                      <m:t>0.5</m:t>
                                    </m:r>
                                  </m:e>
                                  <m:e>
                                    <m:r>
                                      <a:rPr lang="da-DK" sz="1200" i="1">
                                        <a:latin typeface="Cambria Math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da-DK" sz="1200" i="1">
                                        <a:latin typeface="Cambria Math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da-DK" sz="1200" i="1">
                                        <a:latin typeface="Cambria Math"/>
                                      </a:rPr>
                                      <m:t>0.5</m:t>
                                    </m:r>
                                  </m:e>
                                  <m:e>
                                    <m:r>
                                      <a:rPr lang="da-DK" sz="1200" i="1">
                                        <a:latin typeface="Cambria Math"/>
                                      </a:rPr>
                                      <m:t>0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da-DK" sz="1200" i="1">
                                        <a:latin typeface="Cambria Math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da-DK" sz="1200" i="1">
                                        <a:latin typeface="Cambria Math"/>
                                      </a:rPr>
                                      <m:t>0.5</m:t>
                                    </m:r>
                                  </m:e>
                                  <m:e>
                                    <m:r>
                                      <a:rPr lang="da-DK" sz="1200" i="1">
                                        <a:latin typeface="Cambria Math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da-DK" sz="1200" i="1">
                                        <a:latin typeface="Cambria Math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da-DK" sz="1200" i="1">
                                        <a:latin typeface="Cambria Math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da-DK" sz="1200" i="1">
                                        <a:latin typeface="Cambria Math"/>
                                      </a:rPr>
                                      <m:t>0.5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da-DK" sz="1200" i="1">
                                        <a:latin typeface="Cambria Math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da-DK" sz="1200" i="1">
                                        <a:latin typeface="Cambria Math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da-DK" sz="1200" i="1">
                                        <a:latin typeface="Cambria Math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da-DK" sz="1200" i="1">
                                        <a:latin typeface="Cambria Math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da-DK" sz="1200" i="1">
                                        <a:latin typeface="Cambria Math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da-DK" sz="1200" i="1">
                                        <a:latin typeface="Cambria Math"/>
                                      </a:rPr>
                                      <m:t>0</m:t>
                                    </m:r>
                                  </m:e>
                                </m:mr>
                              </m:m>
                            </m:e>
                          </m:d>
                        </m:e>
                        <m:sup>
                          <m:r>
                            <a:rPr lang="da-DK" sz="1200" b="0" i="1" smtClean="0">
                              <a:latin typeface="Cambria Math"/>
                              <a:ea typeface="Cambria Math"/>
                            </a:rPr>
                            <m:t>𝑇</m:t>
                          </m:r>
                        </m:sup>
                      </m:sSup>
                      <m:r>
                        <a:rPr lang="da-DK" sz="1200" b="0" i="0" smtClean="0">
                          <a:latin typeface="Cambria Math"/>
                        </a:rPr>
                        <m:t>+0.15</m:t>
                      </m:r>
                      <m:r>
                        <a:rPr lang="da-DK" sz="1200" b="0" i="1" smtClean="0">
                          <a:latin typeface="Cambria Math"/>
                          <a:ea typeface="Cambria Math"/>
                        </a:rPr>
                        <m:t>∙</m:t>
                      </m:r>
                      <m:f>
                        <m:fPr>
                          <m:ctrlPr>
                            <a:rPr lang="da-DK" sz="12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da-DK" sz="1200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da-DK" sz="1200" b="0" i="1" smtClean="0">
                              <a:latin typeface="Cambria Math"/>
                              <a:ea typeface="Cambria Math"/>
                            </a:rPr>
                            <m:t>6</m:t>
                          </m:r>
                        </m:den>
                      </m:f>
                      <m:r>
                        <a:rPr lang="da-DK" sz="1200" i="1">
                          <a:latin typeface="Cambria Math"/>
                          <a:ea typeface="Cambria Math"/>
                        </a:rPr>
                        <m:t>∙</m:t>
                      </m:r>
                      <m:d>
                        <m:dPr>
                          <m:ctrlPr>
                            <a:rPr lang="da-DK" sz="1200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6"/>
                                    <m:mcJc m:val="center"/>
                                  </m:mcPr>
                                </m:mc>
                              </m:mcs>
                              <m:ctrlPr>
                                <a:rPr lang="da-DK" sz="120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da-DK" sz="1200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da-DK" sz="1200" i="1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da-DK" sz="1200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da-DK" sz="1200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da-DK" sz="1200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da-DK" sz="1200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da-DK" sz="1200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da-DK" sz="1200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da-DK" sz="1200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da-DK" sz="1200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da-DK" sz="1200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da-DK" sz="1200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da-DK" sz="1200" i="1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da-DK" sz="1200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da-DK" sz="1200" i="1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da-DK" sz="1200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da-DK" sz="1200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da-DK" sz="1200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da-DK" sz="1200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da-DK" sz="1200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da-DK" sz="1200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da-DK" sz="1200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da-DK" sz="1200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da-DK" sz="1200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da-DK" sz="1200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da-DK" sz="1200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da-DK" sz="1200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da-DK" sz="1200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da-DK" sz="1200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da-DK" sz="1200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da-DK" sz="1200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da-DK" sz="1200" i="1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da-DK" sz="1200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da-DK" sz="1200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da-DK" sz="1200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da-DK" sz="1200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r>
                        <a:rPr lang="da-DK" sz="1200" b="0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da-DK" sz="1200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6"/>
                                    <m:mcJc m:val="center"/>
                                  </m:mcPr>
                                </m:mc>
                              </m:mcs>
                              <m:ctrlPr>
                                <a:rPr lang="da-DK" sz="120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da-DK" sz="1200" b="0" i="1" smtClean="0">
                                    <a:latin typeface="Cambria Math"/>
                                  </a:rPr>
                                  <m:t>0</m:t>
                                </m:r>
                                <m:r>
                                  <a:rPr lang="da-DK" sz="1200" b="0" i="1" smtClean="0">
                                    <a:latin typeface="Cambria Math"/>
                                  </a:rPr>
                                  <m:t>.025</m:t>
                                </m:r>
                              </m:e>
                              <m:e>
                                <m:r>
                                  <m:rPr>
                                    <m:brk m:alnAt="7"/>
                                  </m:rPr>
                                  <a:rPr lang="da-DK" sz="1200" i="1">
                                    <a:latin typeface="Cambria Math"/>
                                  </a:rPr>
                                  <m:t>0</m:t>
                                </m:r>
                                <m:r>
                                  <a:rPr lang="da-DK" sz="1200" i="1">
                                    <a:latin typeface="Cambria Math"/>
                                  </a:rPr>
                                  <m:t>.</m:t>
                                </m:r>
                                <m:r>
                                  <a:rPr lang="da-DK" sz="1200" b="0" i="1" smtClean="0">
                                    <a:latin typeface="Cambria Math"/>
                                  </a:rPr>
                                  <m:t>875</m:t>
                                </m:r>
                              </m:e>
                              <m:e>
                                <m:r>
                                  <m:rPr>
                                    <m:brk m:alnAt="7"/>
                                  </m:rPr>
                                  <a:rPr lang="da-DK" sz="1200" i="1">
                                    <a:latin typeface="Cambria Math"/>
                                  </a:rPr>
                                  <m:t>0</m:t>
                                </m:r>
                                <m:r>
                                  <a:rPr lang="da-DK" sz="1200" i="1">
                                    <a:latin typeface="Cambria Math"/>
                                  </a:rPr>
                                  <m:t>.025</m:t>
                                </m:r>
                              </m:e>
                              <m:e>
                                <m:r>
                                  <m:rPr>
                                    <m:brk m:alnAt="7"/>
                                  </m:rPr>
                                  <a:rPr lang="da-DK" sz="1200" i="1">
                                    <a:latin typeface="Cambria Math"/>
                                  </a:rPr>
                                  <m:t>0</m:t>
                                </m:r>
                                <m:r>
                                  <a:rPr lang="da-DK" sz="1200" i="1">
                                    <a:latin typeface="Cambria Math"/>
                                  </a:rPr>
                                  <m:t>.025</m:t>
                                </m:r>
                              </m:e>
                              <m:e>
                                <m:r>
                                  <m:rPr>
                                    <m:brk m:alnAt="7"/>
                                  </m:rPr>
                                  <a:rPr lang="da-DK" sz="1200" i="1">
                                    <a:latin typeface="Cambria Math"/>
                                  </a:rPr>
                                  <m:t>0</m:t>
                                </m:r>
                                <m:r>
                                  <a:rPr lang="da-DK" sz="1200" i="1">
                                    <a:latin typeface="Cambria Math"/>
                                  </a:rPr>
                                  <m:t>.025</m:t>
                                </m:r>
                              </m:e>
                              <m:e>
                                <m:r>
                                  <m:rPr>
                                    <m:brk m:alnAt="7"/>
                                  </m:rPr>
                                  <a:rPr lang="da-DK" sz="1200" i="1">
                                    <a:latin typeface="Cambria Math"/>
                                  </a:rPr>
                                  <m:t>0</m:t>
                                </m:r>
                                <m:r>
                                  <a:rPr lang="da-DK" sz="1200" i="1">
                                    <a:latin typeface="Cambria Math"/>
                                  </a:rPr>
                                  <m:t>.025</m:t>
                                </m:r>
                              </m:e>
                            </m:m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da-DK" sz="1200" i="1">
                                    <a:latin typeface="Cambria Math"/>
                                  </a:rPr>
                                  <m:t>0</m:t>
                                </m:r>
                                <m:r>
                                  <a:rPr lang="da-DK" sz="1200" i="1">
                                    <a:latin typeface="Cambria Math"/>
                                  </a:rPr>
                                  <m:t>.025</m:t>
                                </m:r>
                              </m:e>
                              <m:e>
                                <m:r>
                                  <m:rPr>
                                    <m:brk m:alnAt="7"/>
                                  </m:rPr>
                                  <a:rPr lang="da-DK" sz="1200" i="1">
                                    <a:latin typeface="Cambria Math"/>
                                  </a:rPr>
                                  <m:t>0</m:t>
                                </m:r>
                                <m:r>
                                  <a:rPr lang="da-DK" sz="1200" i="1">
                                    <a:latin typeface="Cambria Math"/>
                                  </a:rPr>
                                  <m:t>.025</m:t>
                                </m:r>
                              </m:e>
                              <m:e>
                                <m:r>
                                  <m:rPr>
                                    <m:brk m:alnAt="7"/>
                                  </m:rPr>
                                  <a:rPr lang="da-DK" sz="1200" i="1">
                                    <a:latin typeface="Cambria Math"/>
                                  </a:rPr>
                                  <m:t>0</m:t>
                                </m:r>
                                <m:r>
                                  <a:rPr lang="da-DK" sz="1200" i="1">
                                    <a:latin typeface="Cambria Math"/>
                                  </a:rPr>
                                  <m:t>.025</m:t>
                                </m:r>
                              </m:e>
                              <m:e>
                                <m:r>
                                  <m:rPr>
                                    <m:brk m:alnAt="7"/>
                                  </m:rPr>
                                  <a:rPr lang="da-DK" sz="1200" i="1">
                                    <a:latin typeface="Cambria Math"/>
                                  </a:rPr>
                                  <m:t>0</m:t>
                                </m:r>
                                <m:r>
                                  <a:rPr lang="da-DK" sz="1200" i="1">
                                    <a:latin typeface="Cambria Math"/>
                                  </a:rPr>
                                  <m:t>.</m:t>
                                </m:r>
                                <m:r>
                                  <a:rPr lang="da-DK" sz="1200" b="0" i="1" smtClean="0">
                                    <a:latin typeface="Cambria Math"/>
                                  </a:rPr>
                                  <m:t>87</m:t>
                                </m:r>
                                <m:r>
                                  <a:rPr lang="da-DK" sz="1200" i="1">
                                    <a:latin typeface="Cambria Math"/>
                                  </a:rPr>
                                  <m:t>5</m:t>
                                </m:r>
                              </m:e>
                              <m:e>
                                <m:r>
                                  <m:rPr>
                                    <m:brk m:alnAt="7"/>
                                  </m:rPr>
                                  <a:rPr lang="da-DK" sz="1200" i="1">
                                    <a:latin typeface="Cambria Math"/>
                                  </a:rPr>
                                  <m:t>0</m:t>
                                </m:r>
                                <m:r>
                                  <a:rPr lang="da-DK" sz="1200" i="1">
                                    <a:latin typeface="Cambria Math"/>
                                  </a:rPr>
                                  <m:t>.025</m:t>
                                </m:r>
                              </m:e>
                              <m:e>
                                <m:r>
                                  <m:rPr>
                                    <m:brk m:alnAt="7"/>
                                  </m:rPr>
                                  <a:rPr lang="da-DK" sz="1200" i="1">
                                    <a:latin typeface="Cambria Math"/>
                                  </a:rPr>
                                  <m:t>0</m:t>
                                </m:r>
                                <m:r>
                                  <a:rPr lang="da-DK" sz="1200" i="1">
                                    <a:latin typeface="Cambria Math"/>
                                  </a:rPr>
                                  <m:t>.025</m:t>
                                </m:r>
                              </m:e>
                            </m:m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da-DK" sz="1200" i="1">
                                    <a:latin typeface="Cambria Math"/>
                                  </a:rPr>
                                  <m:t>0</m:t>
                                </m:r>
                                <m:r>
                                  <a:rPr lang="da-DK" sz="1200" i="1">
                                    <a:latin typeface="Cambria Math"/>
                                  </a:rPr>
                                  <m:t>.</m:t>
                                </m:r>
                                <m:r>
                                  <a:rPr lang="da-DK" sz="1200" b="0" i="1" smtClean="0">
                                    <a:latin typeface="Cambria Math"/>
                                  </a:rPr>
                                  <m:t>4</m:t>
                                </m:r>
                                <m:r>
                                  <a:rPr lang="da-DK" sz="1200" i="1">
                                    <a:latin typeface="Cambria Math"/>
                                  </a:rPr>
                                  <m:t>5</m:t>
                                </m:r>
                              </m:e>
                              <m:e>
                                <m:r>
                                  <m:rPr>
                                    <m:brk m:alnAt="7"/>
                                  </m:rPr>
                                  <a:rPr lang="da-DK" sz="1200" i="1">
                                    <a:latin typeface="Cambria Math"/>
                                  </a:rPr>
                                  <m:t>0</m:t>
                                </m:r>
                                <m:r>
                                  <a:rPr lang="da-DK" sz="1200" i="1">
                                    <a:latin typeface="Cambria Math"/>
                                  </a:rPr>
                                  <m:t>.</m:t>
                                </m:r>
                                <m:r>
                                  <a:rPr lang="da-DK" sz="1200" b="0" i="1" smtClean="0">
                                    <a:latin typeface="Cambria Math"/>
                                  </a:rPr>
                                  <m:t>4</m:t>
                                </m:r>
                                <m:r>
                                  <a:rPr lang="da-DK" sz="1200" i="1">
                                    <a:latin typeface="Cambria Math"/>
                                  </a:rPr>
                                  <m:t>5</m:t>
                                </m:r>
                              </m:e>
                              <m:e>
                                <m:r>
                                  <m:rPr>
                                    <m:brk m:alnAt="7"/>
                                  </m:rPr>
                                  <a:rPr lang="da-DK" sz="1200" i="1">
                                    <a:latin typeface="Cambria Math"/>
                                  </a:rPr>
                                  <m:t>0</m:t>
                                </m:r>
                                <m:r>
                                  <a:rPr lang="da-DK" sz="1200" i="1">
                                    <a:latin typeface="Cambria Math"/>
                                  </a:rPr>
                                  <m:t>.025</m:t>
                                </m:r>
                              </m:e>
                              <m:e>
                                <m:r>
                                  <m:rPr>
                                    <m:brk m:alnAt="7"/>
                                  </m:rPr>
                                  <a:rPr lang="da-DK" sz="1200" i="1">
                                    <a:latin typeface="Cambria Math"/>
                                  </a:rPr>
                                  <m:t>0</m:t>
                                </m:r>
                                <m:r>
                                  <a:rPr lang="da-DK" sz="1200" i="1">
                                    <a:latin typeface="Cambria Math"/>
                                  </a:rPr>
                                  <m:t>.025</m:t>
                                </m:r>
                              </m:e>
                              <m:e>
                                <m:r>
                                  <m:rPr>
                                    <m:brk m:alnAt="7"/>
                                  </m:rPr>
                                  <a:rPr lang="da-DK" sz="1200" i="1">
                                    <a:latin typeface="Cambria Math"/>
                                  </a:rPr>
                                  <m:t>0</m:t>
                                </m:r>
                                <m:r>
                                  <a:rPr lang="da-DK" sz="1200" i="1">
                                    <a:latin typeface="Cambria Math"/>
                                  </a:rPr>
                                  <m:t>.025</m:t>
                                </m:r>
                              </m:e>
                              <m:e>
                                <m:r>
                                  <m:rPr>
                                    <m:brk m:alnAt="7"/>
                                  </m:rPr>
                                  <a:rPr lang="da-DK" sz="1200" i="1">
                                    <a:latin typeface="Cambria Math"/>
                                  </a:rPr>
                                  <m:t>0</m:t>
                                </m:r>
                                <m:r>
                                  <a:rPr lang="da-DK" sz="1200" i="1">
                                    <a:latin typeface="Cambria Math"/>
                                  </a:rPr>
                                  <m:t>.025</m:t>
                                </m:r>
                              </m:e>
                            </m:m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da-DK" sz="1200" i="1">
                                    <a:latin typeface="Cambria Math"/>
                                  </a:rPr>
                                  <m:t>0</m:t>
                                </m:r>
                                <m:r>
                                  <a:rPr lang="da-DK" sz="1200" i="1">
                                    <a:latin typeface="Cambria Math"/>
                                  </a:rPr>
                                  <m:t>.025</m:t>
                                </m:r>
                              </m:e>
                              <m:e>
                                <m:r>
                                  <m:rPr>
                                    <m:brk m:alnAt="7"/>
                                  </m:rPr>
                                  <a:rPr lang="da-DK" sz="1200" i="1">
                                    <a:latin typeface="Cambria Math"/>
                                  </a:rPr>
                                  <m:t>0</m:t>
                                </m:r>
                                <m:r>
                                  <a:rPr lang="da-DK" sz="1200" i="1">
                                    <a:latin typeface="Cambria Math"/>
                                  </a:rPr>
                                  <m:t>.</m:t>
                                </m:r>
                                <m:r>
                                  <a:rPr lang="da-DK" sz="1200" b="0" i="1" smtClean="0">
                                    <a:latin typeface="Cambria Math"/>
                                  </a:rPr>
                                  <m:t>4</m:t>
                                </m:r>
                                <m:r>
                                  <a:rPr lang="da-DK" sz="1200" i="1">
                                    <a:latin typeface="Cambria Math"/>
                                  </a:rPr>
                                  <m:t>5</m:t>
                                </m:r>
                              </m:e>
                              <m:e>
                                <m:r>
                                  <m:rPr>
                                    <m:brk m:alnAt="7"/>
                                  </m:rPr>
                                  <a:rPr lang="da-DK" sz="1200" i="1">
                                    <a:latin typeface="Cambria Math"/>
                                  </a:rPr>
                                  <m:t>0</m:t>
                                </m:r>
                                <m:r>
                                  <a:rPr lang="da-DK" sz="1200" i="1">
                                    <a:latin typeface="Cambria Math"/>
                                  </a:rPr>
                                  <m:t>.025</m:t>
                                </m:r>
                              </m:e>
                              <m:e>
                                <m:r>
                                  <m:rPr>
                                    <m:brk m:alnAt="7"/>
                                  </m:rPr>
                                  <a:rPr lang="da-DK" sz="1200" i="1">
                                    <a:latin typeface="Cambria Math"/>
                                  </a:rPr>
                                  <m:t>0</m:t>
                                </m:r>
                                <m:r>
                                  <a:rPr lang="da-DK" sz="1200" i="1">
                                    <a:latin typeface="Cambria Math"/>
                                  </a:rPr>
                                  <m:t>.025</m:t>
                                </m:r>
                              </m:e>
                              <m:e>
                                <m:r>
                                  <m:rPr>
                                    <m:brk m:alnAt="7"/>
                                  </m:rPr>
                                  <a:rPr lang="da-DK" sz="1200" i="1">
                                    <a:latin typeface="Cambria Math"/>
                                  </a:rPr>
                                  <m:t>0</m:t>
                                </m:r>
                                <m:r>
                                  <a:rPr lang="da-DK" sz="1200" i="1">
                                    <a:latin typeface="Cambria Math"/>
                                  </a:rPr>
                                  <m:t>.</m:t>
                                </m:r>
                                <m:r>
                                  <a:rPr lang="da-DK" sz="1200" b="0" i="1" smtClean="0">
                                    <a:latin typeface="Cambria Math"/>
                                  </a:rPr>
                                  <m:t>4</m:t>
                                </m:r>
                                <m:r>
                                  <a:rPr lang="da-DK" sz="1200" i="1">
                                    <a:latin typeface="Cambria Math"/>
                                  </a:rPr>
                                  <m:t>5</m:t>
                                </m:r>
                              </m:e>
                              <m:e>
                                <m:r>
                                  <m:rPr>
                                    <m:brk m:alnAt="7"/>
                                  </m:rPr>
                                  <a:rPr lang="da-DK" sz="1200" i="1">
                                    <a:latin typeface="Cambria Math"/>
                                  </a:rPr>
                                  <m:t>0</m:t>
                                </m:r>
                                <m:r>
                                  <a:rPr lang="da-DK" sz="1200" i="1">
                                    <a:latin typeface="Cambria Math"/>
                                  </a:rPr>
                                  <m:t>.025</m:t>
                                </m:r>
                              </m:e>
                            </m:m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da-DK" sz="1200" i="1">
                                    <a:latin typeface="Cambria Math"/>
                                  </a:rPr>
                                  <m:t>0</m:t>
                                </m:r>
                                <m:r>
                                  <a:rPr lang="da-DK" sz="1200" i="1">
                                    <a:latin typeface="Cambria Math"/>
                                  </a:rPr>
                                  <m:t>.02</m:t>
                                </m:r>
                                <m:r>
                                  <a:rPr lang="da-DK" sz="1200" b="0" i="1" smtClean="0">
                                    <a:latin typeface="Cambria Math"/>
                                  </a:rPr>
                                  <m:t>5</m:t>
                                </m:r>
                              </m:e>
                              <m:e>
                                <m:r>
                                  <m:rPr>
                                    <m:brk m:alnAt="7"/>
                                  </m:rPr>
                                  <a:rPr lang="da-DK" sz="1200" i="1">
                                    <a:latin typeface="Cambria Math"/>
                                  </a:rPr>
                                  <m:t>0</m:t>
                                </m:r>
                                <m:r>
                                  <a:rPr lang="da-DK" sz="1200" i="1">
                                    <a:latin typeface="Cambria Math"/>
                                  </a:rPr>
                                  <m:t>.</m:t>
                                </m:r>
                                <m:r>
                                  <a:rPr lang="da-DK" sz="1200" b="0" i="1" smtClean="0">
                                    <a:latin typeface="Cambria Math"/>
                                  </a:rPr>
                                  <m:t>4</m:t>
                                </m:r>
                                <m:r>
                                  <a:rPr lang="da-DK" sz="1200" i="1">
                                    <a:latin typeface="Cambria Math"/>
                                  </a:rPr>
                                  <m:t>5</m:t>
                                </m:r>
                              </m:e>
                              <m:e>
                                <m:r>
                                  <m:rPr>
                                    <m:brk m:alnAt="7"/>
                                  </m:rPr>
                                  <a:rPr lang="da-DK" sz="1200" i="1">
                                    <a:latin typeface="Cambria Math"/>
                                  </a:rPr>
                                  <m:t>0</m:t>
                                </m:r>
                                <m:r>
                                  <a:rPr lang="da-DK" sz="1200" i="1">
                                    <a:latin typeface="Cambria Math"/>
                                  </a:rPr>
                                  <m:t>.025</m:t>
                                </m:r>
                              </m:e>
                              <m:e>
                                <m:r>
                                  <m:rPr>
                                    <m:brk m:alnAt="7"/>
                                  </m:rPr>
                                  <a:rPr lang="da-DK" sz="1200" i="1">
                                    <a:latin typeface="Cambria Math"/>
                                  </a:rPr>
                                  <m:t>0</m:t>
                                </m:r>
                                <m:r>
                                  <a:rPr lang="da-DK" sz="1200" i="1">
                                    <a:latin typeface="Cambria Math"/>
                                  </a:rPr>
                                  <m:t>.025</m:t>
                                </m:r>
                              </m:e>
                              <m:e>
                                <m:r>
                                  <m:rPr>
                                    <m:brk m:alnAt="7"/>
                                  </m:rPr>
                                  <a:rPr lang="da-DK" sz="1200" i="1">
                                    <a:latin typeface="Cambria Math"/>
                                  </a:rPr>
                                  <m:t>0</m:t>
                                </m:r>
                                <m:r>
                                  <a:rPr lang="da-DK" sz="1200" i="1">
                                    <a:latin typeface="Cambria Math"/>
                                  </a:rPr>
                                  <m:t>.025</m:t>
                                </m:r>
                              </m:e>
                              <m:e>
                                <m:r>
                                  <m:rPr>
                                    <m:brk m:alnAt="7"/>
                                  </m:rPr>
                                  <a:rPr lang="da-DK" sz="1200" i="1">
                                    <a:latin typeface="Cambria Math"/>
                                  </a:rPr>
                                  <m:t>0</m:t>
                                </m:r>
                                <m:r>
                                  <a:rPr lang="da-DK" sz="1200" i="1">
                                    <a:latin typeface="Cambria Math"/>
                                  </a:rPr>
                                  <m:t>.</m:t>
                                </m:r>
                                <m:r>
                                  <a:rPr lang="da-DK" sz="1200" b="0" i="1" smtClean="0">
                                    <a:latin typeface="Cambria Math"/>
                                  </a:rPr>
                                  <m:t>4</m:t>
                                </m:r>
                                <m:r>
                                  <a:rPr lang="da-DK" sz="1200" i="1">
                                    <a:latin typeface="Cambria Math"/>
                                  </a:rPr>
                                  <m:t>5</m:t>
                                </m:r>
                              </m:e>
                            </m:m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da-DK" sz="1200" i="1">
                                    <a:latin typeface="Cambria Math"/>
                                  </a:rPr>
                                  <m:t>0</m:t>
                                </m:r>
                                <m:r>
                                  <a:rPr lang="da-DK" sz="1200" i="1">
                                    <a:latin typeface="Cambria Math"/>
                                  </a:rPr>
                                  <m:t>.025</m:t>
                                </m:r>
                              </m:e>
                              <m:e>
                                <m:r>
                                  <m:rPr>
                                    <m:brk m:alnAt="7"/>
                                  </m:rPr>
                                  <a:rPr lang="da-DK" sz="1200" i="1">
                                    <a:latin typeface="Cambria Math"/>
                                  </a:rPr>
                                  <m:t>0</m:t>
                                </m:r>
                                <m:r>
                                  <a:rPr lang="da-DK" sz="1200" i="1">
                                    <a:latin typeface="Cambria Math"/>
                                  </a:rPr>
                                  <m:t>.</m:t>
                                </m:r>
                                <m:r>
                                  <a:rPr lang="da-DK" sz="1200" b="0" i="1" smtClean="0">
                                    <a:latin typeface="Cambria Math"/>
                                  </a:rPr>
                                  <m:t>87</m:t>
                                </m:r>
                                <m:r>
                                  <a:rPr lang="da-DK" sz="1200" i="1">
                                    <a:latin typeface="Cambria Math"/>
                                  </a:rPr>
                                  <m:t>5</m:t>
                                </m:r>
                              </m:e>
                              <m:e>
                                <m:r>
                                  <m:rPr>
                                    <m:brk m:alnAt="7"/>
                                  </m:rPr>
                                  <a:rPr lang="da-DK" sz="1200" i="1">
                                    <a:latin typeface="Cambria Math"/>
                                  </a:rPr>
                                  <m:t>0</m:t>
                                </m:r>
                                <m:r>
                                  <a:rPr lang="da-DK" sz="1200" i="1">
                                    <a:latin typeface="Cambria Math"/>
                                  </a:rPr>
                                  <m:t>.025</m:t>
                                </m:r>
                              </m:e>
                              <m:e>
                                <m:r>
                                  <m:rPr>
                                    <m:brk m:alnAt="7"/>
                                  </m:rPr>
                                  <a:rPr lang="da-DK" sz="1200" i="1">
                                    <a:latin typeface="Cambria Math"/>
                                  </a:rPr>
                                  <m:t>0</m:t>
                                </m:r>
                                <m:r>
                                  <a:rPr lang="da-DK" sz="1200" i="1">
                                    <a:latin typeface="Cambria Math"/>
                                  </a:rPr>
                                  <m:t>.02</m:t>
                                </m:r>
                                <m:r>
                                  <a:rPr lang="da-DK" sz="1200" b="0" i="1" smtClean="0">
                                    <a:latin typeface="Cambria Math"/>
                                  </a:rPr>
                                  <m:t>5</m:t>
                                </m:r>
                              </m:e>
                              <m:e>
                                <m:r>
                                  <m:rPr>
                                    <m:brk m:alnAt="7"/>
                                  </m:rPr>
                                  <a:rPr lang="da-DK" sz="1200" i="1">
                                    <a:latin typeface="Cambria Math"/>
                                  </a:rPr>
                                  <m:t>0</m:t>
                                </m:r>
                                <m:r>
                                  <a:rPr lang="da-DK" sz="1200" i="1">
                                    <a:latin typeface="Cambria Math"/>
                                  </a:rPr>
                                  <m:t>.025</m:t>
                                </m:r>
                              </m:e>
                              <m:e>
                                <m:r>
                                  <m:rPr>
                                    <m:brk m:alnAt="7"/>
                                  </m:rPr>
                                  <a:rPr lang="da-DK" sz="1200" i="1">
                                    <a:latin typeface="Cambria Math"/>
                                  </a:rPr>
                                  <m:t>0</m:t>
                                </m:r>
                                <m:r>
                                  <a:rPr lang="da-DK" sz="1200" i="1">
                                    <a:latin typeface="Cambria Math"/>
                                  </a:rPr>
                                  <m:t>.025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da-DK" sz="12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3933056"/>
                <a:ext cx="8727660" cy="1160511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a-DK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0" y="5733256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2800" dirty="0" smtClean="0"/>
              <a:t>Find vektoren </a:t>
            </a:r>
            <a:r>
              <a:rPr lang="da-DK" sz="2800" i="1" dirty="0" smtClean="0"/>
              <a:t>p så </a:t>
            </a:r>
            <a:r>
              <a:rPr lang="da-DK" sz="2800" b="1" i="1" dirty="0" err="1" smtClean="0">
                <a:solidFill>
                  <a:srgbClr val="C00000"/>
                </a:solidFill>
              </a:rPr>
              <a:t>Ap</a:t>
            </a:r>
            <a:r>
              <a:rPr lang="da-DK" sz="2800" b="1" i="1" dirty="0" smtClean="0">
                <a:solidFill>
                  <a:srgbClr val="C00000"/>
                </a:solidFill>
              </a:rPr>
              <a:t> </a:t>
            </a:r>
            <a:r>
              <a:rPr lang="da-DK" sz="2800" b="1" dirty="0" smtClean="0">
                <a:solidFill>
                  <a:srgbClr val="C00000"/>
                </a:solidFill>
              </a:rPr>
              <a:t>= </a:t>
            </a:r>
            <a:r>
              <a:rPr lang="da-DK" sz="2800" b="1" i="1" dirty="0" smtClean="0">
                <a:solidFill>
                  <a:srgbClr val="C00000"/>
                </a:solidFill>
              </a:rPr>
              <a:t>p</a:t>
            </a:r>
            <a:r>
              <a:rPr lang="da-DK" sz="2800" dirty="0" smtClean="0"/>
              <a:t>,</a:t>
            </a:r>
          </a:p>
          <a:p>
            <a:pPr algn="ctr"/>
            <a:r>
              <a:rPr lang="da-DK" sz="2800" i="1" dirty="0" err="1" smtClean="0"/>
              <a:t>dvs</a:t>
            </a:r>
            <a:r>
              <a:rPr lang="da-DK" sz="2800" i="1" dirty="0" smtClean="0"/>
              <a:t> p er en </a:t>
            </a:r>
            <a:r>
              <a:rPr lang="da-DK" sz="2800" i="1" dirty="0" err="1" smtClean="0"/>
              <a:t>egenvektor</a:t>
            </a:r>
            <a:r>
              <a:rPr lang="da-DK" sz="2800" i="1" dirty="0" smtClean="0"/>
              <a:t> for A for egenværdien </a:t>
            </a:r>
            <a:r>
              <a:rPr lang="el-GR" sz="2800" i="1" dirty="0" smtClean="0"/>
              <a:t>λ</a:t>
            </a:r>
            <a:r>
              <a:rPr lang="da-DK" sz="2800" dirty="0" smtClean="0"/>
              <a:t>=1</a:t>
            </a:r>
            <a:r>
              <a:rPr lang="da-DK" sz="2800" i="1" dirty="0" smtClean="0"/>
              <a:t> </a:t>
            </a:r>
            <a:r>
              <a:rPr lang="da-DK" sz="2800" dirty="0" smtClean="0"/>
              <a:t>(</a:t>
            </a:r>
            <a:r>
              <a:rPr lang="da-DK" sz="2800" i="1" dirty="0" err="1" smtClean="0"/>
              <a:t>Ap</a:t>
            </a:r>
            <a:r>
              <a:rPr lang="da-DK" sz="2800" i="1" dirty="0" smtClean="0"/>
              <a:t> </a:t>
            </a:r>
            <a:r>
              <a:rPr lang="da-DK" sz="2800" dirty="0" smtClean="0"/>
              <a:t>=</a:t>
            </a:r>
            <a:r>
              <a:rPr lang="el-GR" sz="2800" i="1" dirty="0" smtClean="0"/>
              <a:t> λ</a:t>
            </a:r>
            <a:r>
              <a:rPr lang="da-DK" sz="2800" i="1" dirty="0" smtClean="0"/>
              <a:t>p</a:t>
            </a:r>
            <a:r>
              <a:rPr lang="da-DK" sz="2800" dirty="0" smtClean="0"/>
              <a:t>)</a:t>
            </a:r>
            <a:endParaRPr lang="da-DK" sz="2800" dirty="0"/>
          </a:p>
        </p:txBody>
      </p:sp>
      <p:sp>
        <p:nvSpPr>
          <p:cNvPr id="9" name="Rectangle 8"/>
          <p:cNvSpPr/>
          <p:nvPr/>
        </p:nvSpPr>
        <p:spPr>
          <a:xfrm>
            <a:off x="2195736" y="2492896"/>
            <a:ext cx="504056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0" name="Rectangle 9"/>
          <p:cNvSpPr/>
          <p:nvPr/>
        </p:nvSpPr>
        <p:spPr>
          <a:xfrm>
            <a:off x="3148773" y="2852936"/>
            <a:ext cx="504056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1" name="Rectangle 10"/>
          <p:cNvSpPr/>
          <p:nvPr/>
        </p:nvSpPr>
        <p:spPr>
          <a:xfrm>
            <a:off x="5652120" y="2691668"/>
            <a:ext cx="504056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2" name="Rectangle 11"/>
          <p:cNvSpPr/>
          <p:nvPr/>
        </p:nvSpPr>
        <p:spPr>
          <a:xfrm>
            <a:off x="4874956" y="2144577"/>
            <a:ext cx="504056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3" name="Rectangle 12"/>
          <p:cNvSpPr/>
          <p:nvPr/>
        </p:nvSpPr>
        <p:spPr>
          <a:xfrm>
            <a:off x="4771460" y="1843044"/>
            <a:ext cx="504056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4" name="Rectangle 13"/>
          <p:cNvSpPr/>
          <p:nvPr/>
        </p:nvSpPr>
        <p:spPr>
          <a:xfrm>
            <a:off x="5634904" y="1693143"/>
            <a:ext cx="504056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43155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57808"/>
            <a:ext cx="8229600" cy="1143000"/>
          </a:xfrm>
        </p:spPr>
        <p:txBody>
          <a:bodyPr>
            <a:noAutofit/>
          </a:bodyPr>
          <a:lstStyle/>
          <a:p>
            <a:r>
              <a:rPr lang="en-US" sz="5400" b="1" dirty="0" err="1" smtClean="0">
                <a:solidFill>
                  <a:srgbClr val="C00000"/>
                </a:solidFill>
              </a:rPr>
              <a:t>Internetsøgemaskiner</a:t>
            </a:r>
            <a:r>
              <a:rPr lang="en-US" sz="5400" b="1" dirty="0" smtClean="0">
                <a:solidFill>
                  <a:srgbClr val="C00000"/>
                </a:solidFill>
              </a:rPr>
              <a:t/>
            </a:r>
            <a:br>
              <a:rPr lang="en-US" sz="5400" b="1" dirty="0" smtClean="0">
                <a:solidFill>
                  <a:srgbClr val="C00000"/>
                </a:solidFill>
              </a:rPr>
            </a:br>
            <a:r>
              <a:rPr lang="en-US" sz="3200" b="1" dirty="0" smtClean="0">
                <a:solidFill>
                  <a:srgbClr val="C00000"/>
                </a:solidFill>
              </a:rPr>
              <a:t>(29. </a:t>
            </a:r>
            <a:r>
              <a:rPr lang="en-US" sz="3200" b="1" dirty="0" err="1" smtClean="0">
                <a:solidFill>
                  <a:srgbClr val="C00000"/>
                </a:solidFill>
              </a:rPr>
              <a:t>september</a:t>
            </a:r>
            <a:r>
              <a:rPr lang="en-US" sz="3200" b="1" dirty="0" smtClean="0">
                <a:solidFill>
                  <a:srgbClr val="C00000"/>
                </a:solidFill>
              </a:rPr>
              <a:t> 2012)</a:t>
            </a:r>
            <a:endParaRPr lang="en-US" sz="3200" b="1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37687" y="6453336"/>
            <a:ext cx="53708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marketshare.hitslink.com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0242" name="Picture 2" descr="http://marketshare.hitslink.com/chartfx62/temp/CFT0929_0430530BE29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40" t="23143" r="25651" b="19982"/>
          <a:stretch/>
        </p:blipFill>
        <p:spPr bwMode="auto">
          <a:xfrm>
            <a:off x="1528394" y="2492896"/>
            <a:ext cx="5633330" cy="1787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://marketshare.hitslink.com/chartfx62/temp/CFT0929_04331735E79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79" t="22215" r="25267" b="20513"/>
          <a:stretch/>
        </p:blipFill>
        <p:spPr bwMode="auto">
          <a:xfrm>
            <a:off x="1547664" y="4653136"/>
            <a:ext cx="5706870" cy="1800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720905" y="4208612"/>
            <a:ext cx="33632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C00000"/>
                </a:solidFill>
              </a:rPr>
              <a:t>Desktop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720905" y="6444044"/>
            <a:ext cx="33632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C00000"/>
                </a:solidFill>
              </a:rPr>
              <a:t>Mobile </a:t>
            </a:r>
            <a:r>
              <a:rPr lang="en-US" b="1" dirty="0" err="1" smtClean="0">
                <a:solidFill>
                  <a:srgbClr val="C00000"/>
                </a:solidFill>
              </a:rPr>
              <a:t>enheder</a:t>
            </a:r>
            <a:endParaRPr lang="en-US" b="1" dirty="0" smtClean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5322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373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47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9316" cy="6875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71400"/>
            <a:ext cx="8229600" cy="1143000"/>
          </a:xfrm>
        </p:spPr>
        <p:txBody>
          <a:bodyPr>
            <a:normAutofit/>
          </a:bodyPr>
          <a:lstStyle/>
          <a:p>
            <a:r>
              <a:rPr lang="da-DK" b="1" dirty="0" smtClean="0"/>
              <a:t>Søgemaskine Optimering</a:t>
            </a:r>
            <a:endParaRPr lang="en-US" b="1" dirty="0"/>
          </a:p>
        </p:txBody>
      </p:sp>
      <p:pic>
        <p:nvPicPr>
          <p:cNvPr id="41985" name="Picture 1"/>
          <p:cNvPicPr>
            <a:picLocks noChangeAspect="1" noChangeArrowheads="1"/>
          </p:cNvPicPr>
          <p:nvPr/>
        </p:nvPicPr>
        <p:blipFill>
          <a:blip r:embed="rId2" cstate="print"/>
          <a:srcRect t="1159" r="50633" b="1148"/>
          <a:stretch>
            <a:fillRect/>
          </a:stretch>
        </p:blipFill>
        <p:spPr bwMode="auto">
          <a:xfrm rot="5400000">
            <a:off x="1625099" y="761929"/>
            <a:ext cx="2823075" cy="5940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4572000" y="6516052"/>
            <a:ext cx="4608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Martin Olsen,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ph.d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.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afhandling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, august 2009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 cstate="print"/>
          <a:srcRect l="48549" t="55558" r="-901" b="1148"/>
          <a:stretch>
            <a:fillRect/>
          </a:stretch>
        </p:blipFill>
        <p:spPr bwMode="auto">
          <a:xfrm rot="5400000">
            <a:off x="6271608" y="2386700"/>
            <a:ext cx="3013285" cy="2649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Søgemaskine</a:t>
            </a:r>
            <a:r>
              <a:rPr lang="en-US" b="1" dirty="0" smtClean="0"/>
              <a:t> </a:t>
            </a:r>
            <a:r>
              <a:rPr lang="en-US" b="1" dirty="0" err="1" smtClean="0"/>
              <a:t>Optimering</a:t>
            </a:r>
            <a:r>
              <a:rPr lang="en-US" b="1" dirty="0" smtClean="0"/>
              <a:t> (SEO)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600200"/>
            <a:ext cx="8640960" cy="4525963"/>
          </a:xfrm>
        </p:spPr>
        <p:txBody>
          <a:bodyPr>
            <a:normAutofit/>
          </a:bodyPr>
          <a:lstStyle/>
          <a:p>
            <a:r>
              <a:rPr lang="da-DK" sz="2800" dirty="0" smtClean="0">
                <a:solidFill>
                  <a:srgbClr val="C00000"/>
                </a:solidFill>
              </a:rPr>
              <a:t>Mål</a:t>
            </a:r>
            <a:r>
              <a:rPr lang="da-DK" sz="2800" dirty="0" smtClean="0"/>
              <a:t>: Optimer websider til at ligge højt på søgemaskiner</a:t>
            </a:r>
          </a:p>
          <a:p>
            <a:r>
              <a:rPr lang="da-DK" sz="2800" dirty="0" smtClean="0">
                <a:solidFill>
                  <a:srgbClr val="C00000"/>
                </a:solidFill>
              </a:rPr>
              <a:t>Metoder</a:t>
            </a:r>
            <a:r>
              <a:rPr lang="da-DK" sz="2800" dirty="0" smtClean="0"/>
              <a:t>: Lav nye websider der peger på en side, bytte links, købe links, lave blog indlæg, </a:t>
            </a:r>
            <a:r>
              <a:rPr lang="da-DK" sz="2800" dirty="0" err="1" smtClean="0"/>
              <a:t>meta-tags</a:t>
            </a:r>
            <a:r>
              <a:rPr lang="da-DK" sz="2800" dirty="0" smtClean="0"/>
              <a:t>, ...</a:t>
            </a:r>
          </a:p>
          <a:p>
            <a:r>
              <a:rPr lang="en-US" sz="2800" dirty="0" smtClean="0">
                <a:solidFill>
                  <a:srgbClr val="C00000"/>
                </a:solidFill>
              </a:rPr>
              <a:t>SEO</a:t>
            </a:r>
            <a:r>
              <a:rPr lang="en-US" sz="2800" dirty="0" smtClean="0"/>
              <a:t>: Milliard </a:t>
            </a:r>
            <a:r>
              <a:rPr lang="en-US" sz="2800" dirty="0" err="1" smtClean="0"/>
              <a:t>industri</a:t>
            </a:r>
            <a:endParaRPr lang="en-US" sz="2800" dirty="0" smtClean="0"/>
          </a:p>
          <a:p>
            <a:r>
              <a:rPr lang="da-DK" sz="2800" dirty="0" smtClean="0">
                <a:solidFill>
                  <a:srgbClr val="C00000"/>
                </a:solidFill>
              </a:rPr>
              <a:t>Søgemaskiner</a:t>
            </a:r>
            <a:r>
              <a:rPr lang="da-DK" sz="2800" dirty="0" smtClean="0"/>
              <a:t>: </a:t>
            </a:r>
            <a:r>
              <a:rPr lang="da-DK" sz="2800" dirty="0" err="1" smtClean="0"/>
              <a:t>Blacklisting</a:t>
            </a:r>
            <a:r>
              <a:rPr lang="da-DK" sz="2800" dirty="0" smtClean="0"/>
              <a:t>, </a:t>
            </a:r>
          </a:p>
          <a:p>
            <a:pPr>
              <a:buNone/>
            </a:pPr>
            <a:r>
              <a:rPr lang="da-DK" sz="2800" dirty="0" smtClean="0"/>
              <a:t>	fjernelse af dubletter, ...</a:t>
            </a:r>
          </a:p>
          <a:p>
            <a:pPr>
              <a:buNone/>
            </a:pPr>
            <a:endParaRPr lang="en-US" sz="2800" dirty="0"/>
          </a:p>
        </p:txBody>
      </p:sp>
      <p:pic>
        <p:nvPicPr>
          <p:cNvPr id="10242" name="Picture 2" descr="C:\Users\gerth\Desktop\unf11\unf09\unf09\unf09\catmous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22783" y="3273102"/>
            <a:ext cx="2777609" cy="33962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gerth\Desktop\unf11\unf09\unf09\unf09\radisson.gif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0245" y="1340768"/>
            <a:ext cx="8074203" cy="381642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3059832" y="6516052"/>
            <a:ext cx="61206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www.computerworld.dk, 9.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november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2004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57808"/>
            <a:ext cx="8229600" cy="1143000"/>
          </a:xfrm>
        </p:spPr>
        <p:txBody>
          <a:bodyPr>
            <a:noAutofit/>
          </a:bodyPr>
          <a:lstStyle/>
          <a:p>
            <a:r>
              <a:rPr lang="da-DK" sz="5400" b="1" dirty="0" smtClean="0">
                <a:solidFill>
                  <a:srgbClr val="C00000"/>
                </a:solidFill>
              </a:rPr>
              <a:t>Internetsøgemaskiner</a:t>
            </a:r>
            <a:br>
              <a:rPr lang="da-DK" sz="5400" b="1" dirty="0" smtClean="0">
                <a:solidFill>
                  <a:srgbClr val="C00000"/>
                </a:solidFill>
              </a:rPr>
            </a:br>
            <a:r>
              <a:rPr lang="da-DK" sz="3200" b="1" dirty="0" smtClean="0">
                <a:solidFill>
                  <a:srgbClr val="C00000"/>
                </a:solidFill>
              </a:rPr>
              <a:t>(</a:t>
            </a:r>
            <a:r>
              <a:rPr lang="da-DK" sz="3200" b="1" dirty="0" smtClean="0"/>
              <a:t>30</a:t>
            </a:r>
            <a:r>
              <a:rPr lang="da-DK" sz="3200" b="1" dirty="0" smtClean="0">
                <a:solidFill>
                  <a:srgbClr val="C00000"/>
                </a:solidFill>
              </a:rPr>
              <a:t>. september 2013)</a:t>
            </a:r>
            <a:endParaRPr lang="en-US" sz="3200" b="1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37687" y="6453336"/>
            <a:ext cx="53708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marketshare.hitslink.com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48697" y="4941168"/>
            <a:ext cx="33632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b="1" dirty="0" smtClean="0">
                <a:solidFill>
                  <a:srgbClr val="C00000"/>
                </a:solidFill>
              </a:rPr>
              <a:t>Desktop</a:t>
            </a:r>
            <a:endParaRPr lang="da-DK" b="1" dirty="0">
              <a:solidFill>
                <a:srgbClr val="C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673233" y="5013176"/>
            <a:ext cx="33632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b="1" dirty="0" smtClean="0">
                <a:solidFill>
                  <a:srgbClr val="C00000"/>
                </a:solidFill>
              </a:rPr>
              <a:t>Mobile enheder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89" t="50000" r="19422" b="15948"/>
          <a:stretch/>
        </p:blipFill>
        <p:spPr bwMode="auto">
          <a:xfrm>
            <a:off x="30693" y="2471665"/>
            <a:ext cx="5045363" cy="2397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18" t="49422" r="24312" b="12608"/>
          <a:stretch/>
        </p:blipFill>
        <p:spPr bwMode="auto">
          <a:xfrm>
            <a:off x="5044524" y="2471664"/>
            <a:ext cx="4085836" cy="2552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www.google.com/about/company/images/company-product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380303"/>
            <a:ext cx="8217770" cy="2355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2359421"/>
            <a:ext cx="5328592" cy="2077691"/>
          </a:xfrm>
        </p:spPr>
        <p:txBody>
          <a:bodyPr>
            <a:normAutofit/>
          </a:bodyPr>
          <a:lstStyle/>
          <a:p>
            <a:pPr>
              <a:lnSpc>
                <a:spcPts val="2400"/>
              </a:lnSpc>
              <a:spcBef>
                <a:spcPts val="1200"/>
              </a:spcBef>
            </a:pPr>
            <a:r>
              <a:rPr lang="en-US" sz="2400" dirty="0" err="1" smtClean="0"/>
              <a:t>Startet</a:t>
            </a:r>
            <a:r>
              <a:rPr lang="en-US" sz="2400" dirty="0" smtClean="0"/>
              <a:t> </a:t>
            </a:r>
            <a:r>
              <a:rPr lang="en-US" sz="2400" dirty="0" err="1" smtClean="0"/>
              <a:t>i</a:t>
            </a:r>
            <a:r>
              <a:rPr lang="en-US" sz="2400" dirty="0" smtClean="0"/>
              <a:t> 1995 </a:t>
            </a:r>
            <a:r>
              <a:rPr lang="en-US" sz="2400" dirty="0" err="1" smtClean="0"/>
              <a:t>som</a:t>
            </a:r>
            <a:r>
              <a:rPr lang="en-US" sz="2400" dirty="0" smtClean="0"/>
              <a:t> </a:t>
            </a:r>
            <a:r>
              <a:rPr lang="en-US" sz="2400" dirty="0" err="1" smtClean="0"/>
              <a:t>forskningsprojekt</a:t>
            </a:r>
            <a:r>
              <a:rPr lang="en-US" sz="2400" dirty="0" smtClean="0"/>
              <a:t> </a:t>
            </a:r>
            <a:r>
              <a:rPr lang="en-US" sz="2400" dirty="0" err="1" smtClean="0"/>
              <a:t>ved</a:t>
            </a:r>
            <a:r>
              <a:rPr lang="en-US" sz="2400" dirty="0" smtClean="0"/>
              <a:t> </a:t>
            </a:r>
            <a:r>
              <a:rPr lang="da-DK" sz="2400" dirty="0" smtClean="0"/>
              <a:t>Stanford Universitet af ph.d. studerende </a:t>
            </a:r>
            <a:r>
              <a:rPr lang="en-US" sz="2400" b="1" dirty="0" smtClean="0"/>
              <a:t>Larry Page </a:t>
            </a:r>
            <a:r>
              <a:rPr lang="en-US" sz="2400" b="1" dirty="0" err="1" smtClean="0"/>
              <a:t>og</a:t>
            </a:r>
            <a:r>
              <a:rPr lang="en-US" sz="2400" b="1" dirty="0" smtClean="0"/>
              <a:t> Sergey </a:t>
            </a:r>
            <a:r>
              <a:rPr lang="en-US" sz="2400" b="1" dirty="0" err="1" smtClean="0"/>
              <a:t>Brin</a:t>
            </a:r>
            <a:endParaRPr lang="en-US" sz="2400" b="1" dirty="0" smtClean="0"/>
          </a:p>
          <a:p>
            <a:pPr>
              <a:lnSpc>
                <a:spcPts val="2400"/>
              </a:lnSpc>
              <a:spcBef>
                <a:spcPts val="1200"/>
              </a:spcBef>
            </a:pPr>
            <a:r>
              <a:rPr lang="en-US" sz="2400" dirty="0" err="1" smtClean="0"/>
              <a:t>Privat</a:t>
            </a:r>
            <a:r>
              <a:rPr lang="en-US" sz="2400" dirty="0" smtClean="0"/>
              <a:t> firma </a:t>
            </a:r>
            <a:r>
              <a:rPr lang="en-US" sz="2400" dirty="0" err="1" smtClean="0"/>
              <a:t>grundlagt</a:t>
            </a:r>
            <a:r>
              <a:rPr lang="en-US" sz="2400" dirty="0" smtClean="0"/>
              <a:t> 1998</a:t>
            </a:r>
          </a:p>
          <a:p>
            <a:pPr>
              <a:lnSpc>
                <a:spcPts val="2400"/>
              </a:lnSpc>
              <a:spcBef>
                <a:spcPts val="1200"/>
              </a:spcBef>
            </a:pPr>
            <a:r>
              <a:rPr lang="en-US" sz="2400" dirty="0" err="1" smtClean="0"/>
              <a:t>Hovedsæde</a:t>
            </a:r>
            <a:r>
              <a:rPr lang="en-US" sz="2400" dirty="0" smtClean="0"/>
              <a:t> </a:t>
            </a:r>
            <a:r>
              <a:rPr lang="en-US" sz="2400" dirty="0" err="1" smtClean="0"/>
              <a:t>i</a:t>
            </a:r>
            <a:r>
              <a:rPr lang="en-US" sz="2400" dirty="0" smtClean="0"/>
              <a:t> Silicon Valley</a:t>
            </a:r>
          </a:p>
          <a:p>
            <a:pPr algn="ctr">
              <a:lnSpc>
                <a:spcPts val="2400"/>
              </a:lnSpc>
              <a:spcBef>
                <a:spcPts val="1200"/>
              </a:spcBef>
              <a:buNone/>
            </a:pPr>
            <a:endParaRPr lang="en-US" sz="2400" baseline="30000" dirty="0"/>
          </a:p>
        </p:txBody>
      </p:sp>
      <p:pic>
        <p:nvPicPr>
          <p:cNvPr id="11266" name="Picture 2" descr="C:\Users\gerth\Desktop\unf11\unf09\unf09\unf09\BrinPag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67887" y="260648"/>
            <a:ext cx="2114550" cy="2143125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30829" y="260648"/>
            <a:ext cx="3629203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08104" y="2495296"/>
            <a:ext cx="3434116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1547664" y="1556792"/>
            <a:ext cx="30669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/>
              <a:t>google</a:t>
            </a:r>
            <a:r>
              <a:rPr lang="en-US" sz="2400" dirty="0"/>
              <a:t> </a:t>
            </a:r>
            <a:r>
              <a:rPr lang="en-US" sz="2400" dirty="0">
                <a:solidFill>
                  <a:srgbClr val="C00000"/>
                </a:solidFill>
              </a:rPr>
              <a:t>≈</a:t>
            </a:r>
            <a:r>
              <a:rPr lang="en-US" sz="2400" dirty="0"/>
              <a:t> googol </a:t>
            </a:r>
            <a:r>
              <a:rPr lang="en-US" sz="2400" dirty="0">
                <a:solidFill>
                  <a:srgbClr val="C00000"/>
                </a:solidFill>
              </a:rPr>
              <a:t>=</a:t>
            </a:r>
            <a:r>
              <a:rPr lang="en-US" sz="2400" dirty="0"/>
              <a:t> 10</a:t>
            </a:r>
            <a:r>
              <a:rPr lang="en-US" sz="2400" baseline="30000" dirty="0"/>
              <a:t>100</a:t>
            </a:r>
            <a:endParaRPr lang="da-DK" sz="2400" dirty="0"/>
          </a:p>
        </p:txBody>
      </p:sp>
      <p:sp>
        <p:nvSpPr>
          <p:cNvPr id="8" name="Rectangle 7"/>
          <p:cNvSpPr/>
          <p:nvPr/>
        </p:nvSpPr>
        <p:spPr>
          <a:xfrm>
            <a:off x="3995936" y="6597352"/>
            <a:ext cx="516632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da-DK" sz="1200" dirty="0" smtClean="0"/>
              <a:t>www.google.com/about/company/products</a:t>
            </a:r>
            <a:r>
              <a:rPr lang="da-DK" sz="1200" dirty="0"/>
              <a:t>/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gerth\Desktop\unf11\unf09\unf09\unf09\altavista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31674" y="1700808"/>
            <a:ext cx="3012066" cy="1165473"/>
          </a:xfrm>
          <a:prstGeom prst="rect">
            <a:avLst/>
          </a:prstGeom>
          <a:noFill/>
        </p:spPr>
      </p:pic>
      <p:pic>
        <p:nvPicPr>
          <p:cNvPr id="3075" name="Picture 3" descr="C:\Users\gerth\Desktop\unf11\unf09\unf09\unf09\aol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35259" y="3331840"/>
            <a:ext cx="2841197" cy="745232"/>
          </a:xfrm>
          <a:prstGeom prst="rect">
            <a:avLst/>
          </a:prstGeom>
          <a:noFill/>
        </p:spPr>
      </p:pic>
      <p:pic>
        <p:nvPicPr>
          <p:cNvPr id="3076" name="Picture 4" descr="C:\Users\gerth\Desktop\unf11\unf09\unf09\unf09\atwlogo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27784" y="2924944"/>
            <a:ext cx="2875083" cy="864096"/>
          </a:xfrm>
          <a:prstGeom prst="rect">
            <a:avLst/>
          </a:prstGeom>
          <a:noFill/>
        </p:spPr>
      </p:pic>
      <p:pic>
        <p:nvPicPr>
          <p:cNvPr id="3077" name="Picture 5" descr="C:\Users\gerth\Desktop\unf11\unf09\unf09\unf09\excite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8598" y="5013176"/>
            <a:ext cx="2232248" cy="1004923"/>
          </a:xfrm>
          <a:prstGeom prst="rect">
            <a:avLst/>
          </a:prstGeom>
          <a:noFill/>
        </p:spPr>
      </p:pic>
      <p:pic>
        <p:nvPicPr>
          <p:cNvPr id="3078" name="Picture 6" descr="C:\Users\gerth\Desktop\unf11\unf09\unf09\unf09\google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7544" y="404664"/>
            <a:ext cx="2664296" cy="1164720"/>
          </a:xfrm>
          <a:prstGeom prst="rect">
            <a:avLst/>
          </a:prstGeom>
          <a:noFill/>
        </p:spPr>
      </p:pic>
      <p:pic>
        <p:nvPicPr>
          <p:cNvPr id="3079" name="Picture 7" descr="C:\Users\gerth\Desktop\unf11\unf09\unf09\unf09\jubii.gi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41342" y="3140968"/>
            <a:ext cx="1829850" cy="864096"/>
          </a:xfrm>
          <a:prstGeom prst="rect">
            <a:avLst/>
          </a:prstGeom>
          <a:noFill/>
        </p:spPr>
      </p:pic>
      <p:pic>
        <p:nvPicPr>
          <p:cNvPr id="3080" name="Picture 8" descr="C:\Users\gerth\Desktop\unf11\unf09\unf09\unf09\lycos.gif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771800" y="4365104"/>
            <a:ext cx="1893052" cy="648072"/>
          </a:xfrm>
          <a:prstGeom prst="rect">
            <a:avLst/>
          </a:prstGeom>
          <a:noFill/>
        </p:spPr>
      </p:pic>
      <p:pic>
        <p:nvPicPr>
          <p:cNvPr id="3081" name="Picture 9" descr="C:\Users\gerth\Desktop\unf11\unf09\unf09\unf09\hotbot.gif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67544" y="1772816"/>
            <a:ext cx="3169903" cy="960115"/>
          </a:xfrm>
          <a:prstGeom prst="rect">
            <a:avLst/>
          </a:prstGeom>
          <a:noFill/>
        </p:spPr>
      </p:pic>
      <p:pic>
        <p:nvPicPr>
          <p:cNvPr id="3082" name="Picture 10" descr="C:\Users\gerth\Desktop\unf11\unf09\unf09\unf09\yahoo.gif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877488" y="4437112"/>
            <a:ext cx="4014992" cy="576064"/>
          </a:xfrm>
          <a:prstGeom prst="rect">
            <a:avLst/>
          </a:prstGeom>
          <a:noFill/>
        </p:spPr>
      </p:pic>
      <p:pic>
        <p:nvPicPr>
          <p:cNvPr id="3083" name="Picture 11" descr="C:\Users\gerth\Desktop\unf11\unf09\unf09\unf09\msn.gif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300192" y="476673"/>
            <a:ext cx="2399520" cy="711722"/>
          </a:xfrm>
          <a:prstGeom prst="rect">
            <a:avLst/>
          </a:prstGeom>
          <a:noFill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13" cstate="print"/>
          <a:srcRect l="14000" t="11720" r="13201" b="23815"/>
          <a:stretch>
            <a:fillRect/>
          </a:stretch>
        </p:blipFill>
        <p:spPr bwMode="auto">
          <a:xfrm>
            <a:off x="3347863" y="476672"/>
            <a:ext cx="2553011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14" cstate="print"/>
          <a:srcRect l="14823" t="26863" r="14025" b="30925"/>
          <a:stretch>
            <a:fillRect/>
          </a:stretch>
        </p:blipFill>
        <p:spPr bwMode="auto">
          <a:xfrm>
            <a:off x="2843808" y="5733256"/>
            <a:ext cx="1728192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5660281" y="5029208"/>
            <a:ext cx="2800151" cy="1828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608" y="1340768"/>
            <a:ext cx="8100391" cy="52578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buClr>
                <a:srgbClr val="C00000"/>
              </a:buClr>
              <a:buSzPct val="100000"/>
            </a:pPr>
            <a:r>
              <a:rPr lang="en-US" sz="2400" dirty="0" smtClean="0"/>
              <a:t>1969 </a:t>
            </a:r>
            <a:r>
              <a:rPr lang="en-US" sz="2400" dirty="0" err="1" smtClean="0"/>
              <a:t>Første</a:t>
            </a:r>
            <a:r>
              <a:rPr lang="en-US" sz="2400" dirty="0" smtClean="0"/>
              <a:t> ARPANET </a:t>
            </a:r>
            <a:r>
              <a:rPr lang="en-US" sz="2400" dirty="0" err="1" smtClean="0"/>
              <a:t>forbindelser</a:t>
            </a:r>
            <a:r>
              <a:rPr lang="en-US" sz="2400" dirty="0" smtClean="0"/>
              <a:t> - </a:t>
            </a:r>
            <a:r>
              <a:rPr lang="en-US" sz="2400" dirty="0" err="1" smtClean="0"/>
              <a:t>starten</a:t>
            </a:r>
            <a:r>
              <a:rPr lang="en-US" sz="2400" dirty="0" smtClean="0"/>
              <a:t> </a:t>
            </a:r>
            <a:r>
              <a:rPr lang="en-US" sz="2400" dirty="0" err="1" smtClean="0"/>
              <a:t>på</a:t>
            </a:r>
            <a:r>
              <a:rPr lang="en-US" sz="2400" dirty="0" smtClean="0"/>
              <a:t> </a:t>
            </a:r>
            <a:r>
              <a:rPr lang="en-US" sz="2400" dirty="0" err="1" smtClean="0"/>
              <a:t>internettet</a:t>
            </a:r>
            <a:endParaRPr lang="en-US" sz="2400" dirty="0" smtClean="0"/>
          </a:p>
          <a:p>
            <a:pPr>
              <a:spcBef>
                <a:spcPts val="0"/>
              </a:spcBef>
              <a:buClr>
                <a:srgbClr val="C00000"/>
              </a:buClr>
              <a:buSzPct val="100000"/>
            </a:pPr>
            <a:r>
              <a:rPr lang="en-US" sz="2400" dirty="0" smtClean="0"/>
              <a:t>1971 </a:t>
            </a:r>
            <a:r>
              <a:rPr lang="en-US" sz="2400" dirty="0" err="1" smtClean="0"/>
              <a:t>Første</a:t>
            </a:r>
            <a:r>
              <a:rPr lang="en-US" sz="2400" dirty="0" smtClean="0"/>
              <a:t> email, FTP </a:t>
            </a:r>
          </a:p>
          <a:p>
            <a:pPr>
              <a:spcBef>
                <a:spcPts val="0"/>
              </a:spcBef>
              <a:buClr>
                <a:srgbClr val="C00000"/>
              </a:buClr>
              <a:buSzPct val="100000"/>
            </a:pPr>
            <a:r>
              <a:rPr lang="en-US" sz="2400" dirty="0" smtClean="0"/>
              <a:t>1990 HTML </a:t>
            </a:r>
            <a:r>
              <a:rPr lang="en-US" sz="2400" dirty="0" err="1" smtClean="0"/>
              <a:t>sproget</a:t>
            </a:r>
            <a:r>
              <a:rPr lang="en-US" sz="2400" dirty="0" smtClean="0"/>
              <a:t> </a:t>
            </a:r>
            <a:r>
              <a:rPr lang="en-US" sz="2400" dirty="0" err="1" smtClean="0"/>
              <a:t>defineres</a:t>
            </a:r>
            <a:endParaRPr lang="en-US" sz="2400" dirty="0" smtClean="0"/>
          </a:p>
          <a:p>
            <a:pPr>
              <a:spcBef>
                <a:spcPts val="0"/>
              </a:spcBef>
              <a:buClr>
                <a:srgbClr val="C00000"/>
              </a:buClr>
              <a:buSzPct val="100000"/>
            </a:pPr>
            <a:r>
              <a:rPr lang="da-DK" sz="2400" dirty="0" smtClean="0"/>
              <a:t>1991-1993 få kender til HTML</a:t>
            </a:r>
          </a:p>
          <a:p>
            <a:pPr>
              <a:spcBef>
                <a:spcPts val="0"/>
              </a:spcBef>
              <a:buClr>
                <a:srgbClr val="C00000"/>
              </a:buClr>
              <a:buSzPct val="100000"/>
            </a:pPr>
            <a:r>
              <a:rPr lang="en-US" sz="2400" dirty="0" smtClean="0"/>
              <a:t>1993 Mosaic web-browser</a:t>
            </a:r>
          </a:p>
          <a:p>
            <a:pPr>
              <a:spcBef>
                <a:spcPts val="0"/>
              </a:spcBef>
              <a:buClr>
                <a:srgbClr val="C00000"/>
              </a:buClr>
              <a:buSzPct val="100000"/>
            </a:pPr>
            <a:r>
              <a:rPr lang="en-US" sz="2400" dirty="0" smtClean="0"/>
              <a:t>1993 Lycos</a:t>
            </a:r>
          </a:p>
          <a:p>
            <a:pPr>
              <a:spcBef>
                <a:spcPts val="0"/>
              </a:spcBef>
              <a:buClr>
                <a:srgbClr val="C00000"/>
              </a:buClr>
              <a:buSzPct val="100000"/>
            </a:pPr>
            <a:r>
              <a:rPr lang="en-US" sz="2400" dirty="0" smtClean="0"/>
              <a:t>1994 WebCrawler</a:t>
            </a:r>
          </a:p>
          <a:p>
            <a:pPr>
              <a:spcBef>
                <a:spcPts val="0"/>
              </a:spcBef>
              <a:buSzPct val="100000"/>
            </a:pPr>
            <a:r>
              <a:rPr lang="en-US" sz="2400" dirty="0" smtClean="0"/>
              <a:t>1995 Yahoo!, </a:t>
            </a:r>
            <a:r>
              <a:rPr lang="en-US" sz="2400" dirty="0" err="1" smtClean="0"/>
              <a:t>Altavista</a:t>
            </a:r>
            <a:r>
              <a:rPr lang="en-US" sz="2400" dirty="0"/>
              <a:t> - </a:t>
            </a:r>
            <a:r>
              <a:rPr lang="en-US" sz="2400" i="1" dirty="0"/>
              <a:t>mange </a:t>
            </a:r>
            <a:r>
              <a:rPr lang="en-US" sz="2400" i="1" dirty="0" smtClean="0"/>
              <a:t>sider</a:t>
            </a:r>
          </a:p>
          <a:p>
            <a:pPr>
              <a:spcBef>
                <a:spcPts val="0"/>
              </a:spcBef>
              <a:buSzPct val="100000"/>
            </a:pPr>
            <a:r>
              <a:rPr lang="en-US" sz="2400" b="1" dirty="0" smtClean="0"/>
              <a:t>1998 Google - </a:t>
            </a:r>
            <a:r>
              <a:rPr lang="en-US" sz="2400" i="1" dirty="0" smtClean="0"/>
              <a:t>mange </a:t>
            </a:r>
            <a:r>
              <a:rPr lang="en-US" sz="2400" i="1" dirty="0"/>
              <a:t>sider </a:t>
            </a:r>
            <a:r>
              <a:rPr lang="en-US" sz="2400" i="1" dirty="0" err="1"/>
              <a:t>og</a:t>
            </a:r>
            <a:r>
              <a:rPr lang="en-US" sz="2400" dirty="0"/>
              <a:t> </a:t>
            </a:r>
            <a:r>
              <a:rPr lang="en-US" sz="2400" b="1" i="1" dirty="0">
                <a:solidFill>
                  <a:srgbClr val="C00000"/>
                </a:solidFill>
              </a:rPr>
              <a:t>god </a:t>
            </a:r>
            <a:r>
              <a:rPr lang="en-US" sz="2400" b="1" i="1" dirty="0" smtClean="0">
                <a:solidFill>
                  <a:srgbClr val="C00000"/>
                </a:solidFill>
              </a:rPr>
              <a:t>ranking</a:t>
            </a:r>
            <a:endParaRPr lang="en-US" sz="2400" b="1" i="1" dirty="0" smtClean="0"/>
          </a:p>
          <a:p>
            <a:pPr>
              <a:spcBef>
                <a:spcPts val="0"/>
              </a:spcBef>
              <a:buClr>
                <a:srgbClr val="C00000"/>
              </a:buClr>
              <a:buSzPct val="100000"/>
            </a:pPr>
            <a:r>
              <a:rPr lang="da-DK" sz="2400" dirty="0" smtClean="0"/>
              <a:t>2004 </a:t>
            </a:r>
            <a:r>
              <a:rPr lang="da-DK" sz="2400" dirty="0" err="1" smtClean="0"/>
              <a:t>Facebook</a:t>
            </a:r>
            <a:endParaRPr lang="en-US" sz="2400" dirty="0" smtClean="0"/>
          </a:p>
          <a:p>
            <a:pPr>
              <a:spcBef>
                <a:spcPts val="0"/>
              </a:spcBef>
              <a:buClr>
                <a:srgbClr val="C00000"/>
              </a:buClr>
              <a:buSzPct val="100000"/>
            </a:pPr>
            <a:r>
              <a:rPr lang="en-US" sz="2400" dirty="0" smtClean="0"/>
              <a:t>2005 YouTube</a:t>
            </a:r>
          </a:p>
          <a:p>
            <a:pPr>
              <a:spcBef>
                <a:spcPts val="0"/>
              </a:spcBef>
              <a:buClr>
                <a:srgbClr val="C00000"/>
              </a:buClr>
              <a:buSzPct val="100000"/>
            </a:pPr>
            <a:r>
              <a:rPr lang="da-DK" sz="2400" dirty="0" smtClean="0"/>
              <a:t>....</a:t>
            </a:r>
            <a:endParaRPr lang="en-US" sz="2400" dirty="0"/>
          </a:p>
        </p:txBody>
      </p:sp>
      <p:grpSp>
        <p:nvGrpSpPr>
          <p:cNvPr id="6" name="Group 5"/>
          <p:cNvGrpSpPr/>
          <p:nvPr/>
        </p:nvGrpSpPr>
        <p:grpSpPr>
          <a:xfrm>
            <a:off x="76493" y="2132856"/>
            <a:ext cx="967115" cy="4101456"/>
            <a:chOff x="4458301" y="2515706"/>
            <a:chExt cx="1691585" cy="3298030"/>
          </a:xfrm>
        </p:grpSpPr>
        <p:sp>
          <p:nvSpPr>
            <p:cNvPr id="4" name="Down Arrow 3"/>
            <p:cNvSpPr/>
            <p:nvPr/>
          </p:nvSpPr>
          <p:spPr>
            <a:xfrm>
              <a:off x="4499991" y="2636912"/>
              <a:ext cx="1637345" cy="3176824"/>
            </a:xfrm>
            <a:prstGeom prst="downArrow">
              <a:avLst>
                <a:gd name="adj1" fmla="val 50958"/>
                <a:gd name="adj2" fmla="val 50000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5" name="Isosceles Triangle 4"/>
            <p:cNvSpPr/>
            <p:nvPr/>
          </p:nvSpPr>
          <p:spPr>
            <a:xfrm rot="10800000">
              <a:off x="4458301" y="2515706"/>
              <a:ext cx="876803" cy="2904818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7" name="Isosceles Triangle 6"/>
            <p:cNvSpPr/>
            <p:nvPr/>
          </p:nvSpPr>
          <p:spPr>
            <a:xfrm rot="10800000">
              <a:off x="5318661" y="2530456"/>
              <a:ext cx="831225" cy="2887312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r>
              <a:rPr lang="en-US" b="1" dirty="0" err="1" smtClean="0">
                <a:solidFill>
                  <a:srgbClr val="C00000"/>
                </a:solidFill>
              </a:rPr>
              <a:t>Internettet</a:t>
            </a:r>
            <a:r>
              <a:rPr lang="en-US" b="1" dirty="0" smtClean="0">
                <a:solidFill>
                  <a:srgbClr val="C00000"/>
                </a:solidFill>
              </a:rPr>
              <a:t> - </a:t>
            </a:r>
            <a:r>
              <a:rPr lang="en-US" b="1" dirty="0" err="1" smtClean="0">
                <a:solidFill>
                  <a:srgbClr val="C00000"/>
                </a:solidFill>
              </a:rPr>
              <a:t>Historiske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</a:rPr>
              <a:t>Perspektiv</a:t>
            </a: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7438" y="1988840"/>
            <a:ext cx="2427428" cy="17281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TextBox 7"/>
          <p:cNvSpPr txBox="1"/>
          <p:nvPr/>
        </p:nvSpPr>
        <p:spPr>
          <a:xfrm rot="16200000">
            <a:off x="-1223375" y="4149444"/>
            <a:ext cx="35662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W</a:t>
            </a:r>
            <a:r>
              <a:rPr lang="en-US" b="1" dirty="0" err="1">
                <a:solidFill>
                  <a:schemeClr val="bg1"/>
                </a:solidFill>
              </a:rPr>
              <a:t>orld</a:t>
            </a:r>
            <a:r>
              <a:rPr lang="en-US" sz="2800" b="1" dirty="0" err="1">
                <a:solidFill>
                  <a:schemeClr val="bg1"/>
                </a:solidFill>
              </a:rPr>
              <a:t>W</a:t>
            </a:r>
            <a:r>
              <a:rPr lang="en-US" b="1" dirty="0" err="1">
                <a:solidFill>
                  <a:schemeClr val="bg1"/>
                </a:solidFill>
              </a:rPr>
              <a:t>ide</a:t>
            </a:r>
            <a:r>
              <a:rPr lang="en-US" sz="2800" b="1" dirty="0" err="1">
                <a:solidFill>
                  <a:schemeClr val="bg1"/>
                </a:solidFill>
              </a:rPr>
              <a:t>W</a:t>
            </a:r>
            <a:r>
              <a:rPr lang="en-US" b="1" dirty="0" err="1">
                <a:solidFill>
                  <a:schemeClr val="bg1"/>
                </a:solidFill>
              </a:rPr>
              <a:t>eb</a:t>
            </a:r>
            <a:endParaRPr lang="da-DK" dirty="0">
              <a:solidFill>
                <a:schemeClr val="bg1"/>
              </a:solidFill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1547664" y="5949280"/>
            <a:ext cx="6192688" cy="7133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00000"/>
              <a:buFont typeface="Arial" pitchFamily="34" charset="0"/>
              <a:buChar char="•"/>
              <a:tabLst/>
              <a:defRPr/>
            </a:pPr>
            <a:r>
              <a:rPr lang="da-DK" sz="2000" b="1" dirty="0" smtClean="0">
                <a:solidFill>
                  <a:srgbClr val="C00000"/>
                </a:solidFill>
              </a:rPr>
              <a:t>Internettet</a:t>
            </a:r>
            <a:r>
              <a:rPr lang="da-DK" sz="2000" b="1" dirty="0" smtClean="0"/>
              <a:t> = </a:t>
            </a:r>
            <a:r>
              <a:rPr lang="da-DK" sz="2000" dirty="0" smtClean="0"/>
              <a:t>stor mængde </a:t>
            </a:r>
            <a:r>
              <a:rPr lang="da-DK" sz="2000" b="1" dirty="0" smtClean="0">
                <a:solidFill>
                  <a:srgbClr val="C00000"/>
                </a:solidFill>
              </a:rPr>
              <a:t>ustruktureret</a:t>
            </a:r>
            <a:r>
              <a:rPr lang="da-DK" sz="2000" dirty="0" smtClean="0"/>
              <a:t> information.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00000"/>
              <a:buFont typeface="Arial" pitchFamily="34" charset="0"/>
              <a:buChar char="•"/>
              <a:tabLst/>
              <a:defRPr/>
            </a:pPr>
            <a:r>
              <a:rPr lang="da-DK" sz="2000" dirty="0" smtClean="0"/>
              <a:t>Hvordan finder man relevant info? </a:t>
            </a:r>
            <a:r>
              <a:rPr lang="da-DK" sz="2000" b="1" dirty="0" smtClean="0">
                <a:solidFill>
                  <a:srgbClr val="C00000"/>
                </a:solidFill>
              </a:rPr>
              <a:t>Søgemaskiner</a:t>
            </a:r>
            <a:r>
              <a:rPr lang="da-DK" sz="2000" dirty="0" smtClean="0"/>
              <a:t>!</a:t>
            </a:r>
            <a:endParaRPr lang="en-US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7" y="0"/>
            <a:ext cx="9151339" cy="6885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6528</TotalTime>
  <Words>1637</Words>
  <Application>Microsoft Office PowerPoint</Application>
  <PresentationFormat>On-screen Show (4:3)</PresentationFormat>
  <Paragraphs>468</Paragraphs>
  <Slides>44</Slides>
  <Notes>21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6" baseType="lpstr">
      <vt:lpstr>Office Theme</vt:lpstr>
      <vt:lpstr>Equation</vt:lpstr>
      <vt:lpstr>Perspektiverende Datalogi  Internetalgoritmer</vt:lpstr>
      <vt:lpstr>PowerPoint Presentation</vt:lpstr>
      <vt:lpstr>PowerPoint Presentation</vt:lpstr>
      <vt:lpstr>Internetsøgemaskiner (29. september 2012)</vt:lpstr>
      <vt:lpstr>Internetsøgemaskiner (30. september 2013)</vt:lpstr>
      <vt:lpstr>PowerPoint Presentation</vt:lpstr>
      <vt:lpstr>PowerPoint Presentation</vt:lpstr>
      <vt:lpstr>Internettet - Historiske Perspektiv</vt:lpstr>
      <vt:lpstr>PowerPoint Presentation</vt:lpstr>
      <vt:lpstr>PowerPoint Presentation</vt:lpstr>
      <vt:lpstr>Moderne Søgemaskiner</vt:lpstr>
      <vt:lpstr>Krav til Søgemaskiner</vt:lpstr>
      <vt:lpstr>(2004)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Datacentre</vt:lpstr>
      <vt:lpstr>En søgemaskines dele</vt:lpstr>
      <vt:lpstr>Webcrawling = Grafgennemløb</vt:lpstr>
      <vt:lpstr>robots.txt @ </vt:lpstr>
      <vt:lpstr>Robusthed</vt:lpstr>
      <vt:lpstr>Designovervejelser - Crawling</vt:lpstr>
      <vt:lpstr>Resourceforbrug</vt:lpstr>
      <vt:lpstr>Erfaringer ang. Effektivitet</vt:lpstr>
      <vt:lpstr>Indeksering af dokumenter</vt:lpstr>
      <vt:lpstr>Indeksering: Inverteret fil + leksikon</vt:lpstr>
      <vt:lpstr>Inverteret Fil</vt:lpstr>
      <vt:lpstr>Bygning af index</vt:lpstr>
      <vt:lpstr>Søgning &amp; Ranking “Life of a Google Query”</vt:lpstr>
      <vt:lpstr>Søgning og Ranking </vt:lpstr>
      <vt:lpstr>Klassisk Tekstbaseret Ranking</vt:lpstr>
      <vt:lpstr>Linkbaseret Ranking</vt:lpstr>
      <vt:lpstr>Google PageRankTM  ≈ Websurfer</vt:lpstr>
      <vt:lpstr>RandomSurfer</vt:lpstr>
      <vt:lpstr>Beregning af Sandsynligheder</vt:lpstr>
      <vt:lpstr>Simpel Webgraf — Sandsynlighedsfordeling</vt:lpstr>
      <vt:lpstr>PageRank vektoren = en egenvektor</vt:lpstr>
      <vt:lpstr>PowerPoint Presentation</vt:lpstr>
      <vt:lpstr>PowerPoint Presentation</vt:lpstr>
      <vt:lpstr>Søgemaskine Optimering</vt:lpstr>
      <vt:lpstr>Søgemaskine Optimering (SEO)</vt:lpstr>
      <vt:lpstr>PowerPoint Presentation</vt:lpstr>
    </vt:vector>
  </TitlesOfParts>
  <Company>CS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Gerth Stølting Brodal</dc:creator>
  <cp:lastModifiedBy>Gerth Stølting Brodal</cp:lastModifiedBy>
  <cp:revision>74</cp:revision>
  <dcterms:created xsi:type="dcterms:W3CDTF">2011-04-08T10:27:26Z</dcterms:created>
  <dcterms:modified xsi:type="dcterms:W3CDTF">2013-09-30T10:16:12Z</dcterms:modified>
</cp:coreProperties>
</file>